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493" r:id="rId2"/>
    <p:sldId id="589" r:id="rId3"/>
    <p:sldId id="621" r:id="rId4"/>
    <p:sldId id="494" r:id="rId5"/>
    <p:sldId id="573" r:id="rId6"/>
    <p:sldId id="670" r:id="rId7"/>
    <p:sldId id="671" r:id="rId8"/>
    <p:sldId id="586" r:id="rId9"/>
    <p:sldId id="591" r:id="rId10"/>
    <p:sldId id="590" r:id="rId11"/>
    <p:sldId id="574" r:id="rId12"/>
    <p:sldId id="575" r:id="rId13"/>
    <p:sldId id="577" r:id="rId14"/>
    <p:sldId id="583" r:id="rId15"/>
    <p:sldId id="587" r:id="rId16"/>
    <p:sldId id="588" r:id="rId17"/>
    <p:sldId id="584" r:id="rId18"/>
    <p:sldId id="600" r:id="rId19"/>
    <p:sldId id="585" r:id="rId20"/>
    <p:sldId id="592" r:id="rId21"/>
    <p:sldId id="578" r:id="rId22"/>
    <p:sldId id="579" r:id="rId23"/>
    <p:sldId id="582" r:id="rId24"/>
    <p:sldId id="593" r:id="rId25"/>
    <p:sldId id="581" r:id="rId26"/>
    <p:sldId id="596" r:id="rId27"/>
    <p:sldId id="678" r:id="rId28"/>
    <p:sldId id="595" r:id="rId29"/>
    <p:sldId id="602" r:id="rId30"/>
    <p:sldId id="677" r:id="rId31"/>
    <p:sldId id="599" r:id="rId32"/>
    <p:sldId id="676" r:id="rId33"/>
    <p:sldId id="673" r:id="rId34"/>
    <p:sldId id="597" r:id="rId35"/>
    <p:sldId id="642" r:id="rId36"/>
    <p:sldId id="640" r:id="rId37"/>
    <p:sldId id="643" r:id="rId38"/>
    <p:sldId id="641" r:id="rId39"/>
    <p:sldId id="679" r:id="rId40"/>
    <p:sldId id="681" r:id="rId41"/>
    <p:sldId id="638" r:id="rId42"/>
    <p:sldId id="680" r:id="rId43"/>
    <p:sldId id="639" r:id="rId44"/>
    <p:sldId id="682" r:id="rId45"/>
    <p:sldId id="683" r:id="rId46"/>
    <p:sldId id="684" r:id="rId47"/>
    <p:sldId id="645" r:id="rId48"/>
    <p:sldId id="644" r:id="rId49"/>
    <p:sldId id="665" r:id="rId50"/>
    <p:sldId id="646" r:id="rId51"/>
    <p:sldId id="650" r:id="rId52"/>
    <p:sldId id="666" r:id="rId53"/>
    <p:sldId id="653" r:id="rId54"/>
    <p:sldId id="654" r:id="rId55"/>
    <p:sldId id="651" r:id="rId56"/>
    <p:sldId id="652" r:id="rId57"/>
    <p:sldId id="672" r:id="rId58"/>
    <p:sldId id="658" r:id="rId59"/>
    <p:sldId id="659" r:id="rId60"/>
    <p:sldId id="660" r:id="rId61"/>
    <p:sldId id="661" r:id="rId62"/>
    <p:sldId id="662" r:id="rId63"/>
    <p:sldId id="674" r:id="rId64"/>
    <p:sldId id="675" r:id="rId65"/>
    <p:sldId id="664" r:id="rId66"/>
    <p:sldId id="603" r:id="rId67"/>
    <p:sldId id="613" r:id="rId68"/>
    <p:sldId id="608" r:id="rId69"/>
    <p:sldId id="604" r:id="rId70"/>
    <p:sldId id="614" r:id="rId71"/>
    <p:sldId id="616" r:id="rId72"/>
    <p:sldId id="615" r:id="rId73"/>
    <p:sldId id="618" r:id="rId74"/>
    <p:sldId id="610" r:id="rId75"/>
    <p:sldId id="617" r:id="rId76"/>
    <p:sldId id="611" r:id="rId77"/>
    <p:sldId id="612" r:id="rId78"/>
    <p:sldId id="598" r:id="rId79"/>
    <p:sldId id="619" r:id="rId80"/>
    <p:sldId id="620" r:id="rId81"/>
    <p:sldId id="622" r:id="rId82"/>
    <p:sldId id="623" r:id="rId83"/>
    <p:sldId id="634" r:id="rId84"/>
    <p:sldId id="635" r:id="rId85"/>
    <p:sldId id="636" r:id="rId86"/>
    <p:sldId id="637" r:id="rId87"/>
  </p:sldIdLst>
  <p:sldSz cx="10058400" cy="7772400"/>
  <p:notesSz cx="6858000" cy="9144000"/>
  <p:defaultTextStyle>
    <a:defPPr>
      <a:defRPr lang="en-US"/>
    </a:defPPr>
    <a:lvl1pPr marL="0" algn="l" defTabSz="1018732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366" algn="l" defTabSz="1018732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732" algn="l" defTabSz="1018732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101" algn="l" defTabSz="1018732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467" algn="l" defTabSz="1018732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6833" algn="l" defTabSz="1018732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200" algn="l" defTabSz="1018732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567" algn="l" defTabSz="1018732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4933" algn="l" defTabSz="1018732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89" autoAdjust="0"/>
    <p:restoredTop sz="92548" autoAdjust="0"/>
  </p:normalViewPr>
  <p:slideViewPr>
    <p:cSldViewPr>
      <p:cViewPr varScale="1">
        <p:scale>
          <a:sx n="69" d="100"/>
          <a:sy n="69" d="100"/>
        </p:scale>
        <p:origin x="1445" y="72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325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7A162-7AE0-4734-8329-E6EF15A67CA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D3E08-1F1D-453D-99F1-53E4B2E46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19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38D01-B6A8-4E40-A11C-85D5B25719C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02277-9392-41C3-AA11-A5F619BDE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2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7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509366" algn="l" defTabSz="101873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732" algn="l" defTabSz="101873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101" algn="l" defTabSz="101873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467" algn="l" defTabSz="101873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6833" algn="l" defTabSz="101873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200" algn="l" defTabSz="101873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567" algn="l" defTabSz="101873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4933" algn="l" defTabSz="1018732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71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6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33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57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7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01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210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60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30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0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77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01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98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92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17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56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39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85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9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664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7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20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28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3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37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5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9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B02277-9392-41C3-AA11-A5F619BDEEA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68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FEE5-8EAD-403C-AFC6-4E09610A5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25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8624"/>
            <a:ext cx="10058400" cy="1050573"/>
          </a:xfrm>
        </p:spPr>
        <p:txBody>
          <a:bodyPr>
            <a:normAutofit/>
          </a:bodyPr>
          <a:lstStyle>
            <a:lvl1pPr>
              <a:defRPr sz="439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76" y="2090808"/>
            <a:ext cx="9584265" cy="5367667"/>
          </a:xfrm>
        </p:spPr>
        <p:txBody>
          <a:bodyPr/>
          <a:lstStyle>
            <a:lvl1pPr marL="288907" indent="-288907"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2000">
                <a:latin typeface="Palatino Linotype" panose="02040502050505030304" pitchFamily="18" charset="0"/>
              </a:defRPr>
            </a:lvl1pPr>
            <a:lvl2pPr marL="631787" indent="-226999"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800">
                <a:latin typeface="Palatino Linotype" panose="02040502050505030304" pitchFamily="18" charset="0"/>
              </a:defRPr>
            </a:lvl2pPr>
            <a:lvl3pPr marL="914346" indent="-173028">
              <a:buClr>
                <a:schemeClr val="tx2"/>
              </a:buClr>
              <a:buFont typeface="Courier New" panose="02070309020205020404" pitchFamily="49" charset="0"/>
              <a:buChar char="o"/>
              <a:defRPr sz="1600">
                <a:latin typeface="Palatino Linotype" panose="02040502050505030304" pitchFamily="18" charset="0"/>
              </a:defRPr>
            </a:lvl3pPr>
            <a:lvl4pPr marL="1146107" indent="-174614">
              <a:buClr>
                <a:schemeClr val="tx2"/>
              </a:buClr>
              <a:defRPr sz="1400">
                <a:latin typeface="Palatino Linotype" panose="02040502050505030304" pitchFamily="18" charset="0"/>
              </a:defRPr>
            </a:lvl4pPr>
            <a:lvl5pPr marL="1376281" indent="-173028">
              <a:buClr>
                <a:schemeClr val="tx2"/>
              </a:buClr>
              <a:defRPr sz="120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910435" y="7458475"/>
            <a:ext cx="110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76676" y="1519537"/>
            <a:ext cx="9584265" cy="0"/>
          </a:xfrm>
          <a:prstGeom prst="line">
            <a:avLst/>
          </a:prstGeom>
          <a:ln w="25400" cap="rnd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ED4208-0E0E-41E2-BD22-594964537DF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276675" y="1509941"/>
            <a:ext cx="6192687" cy="350293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Palatino Linotype" panose="02040502050505030304" pitchFamily="18" charset="0"/>
              </a:defRPr>
            </a:lvl1pPr>
            <a:lvl2pPr marL="690522" indent="-233349">
              <a:defRPr sz="1800">
                <a:latin typeface="Palatino Linotype" panose="02040502050505030304" pitchFamily="18" charset="0"/>
              </a:defRPr>
            </a:lvl2pPr>
            <a:lvl3pPr marL="1031814" indent="-234936">
              <a:buFont typeface="Wingdings" panose="05000000000000000000" pitchFamily="2" charset="2"/>
              <a:buChar char="§"/>
              <a:defRPr sz="1600">
                <a:latin typeface="Palatino Linotype" panose="02040502050505030304" pitchFamily="18" charset="0"/>
              </a:defRPr>
            </a:lvl3pPr>
            <a:lvl4pPr marL="1371518" indent="-223826">
              <a:buFont typeface="Arial" panose="020B0604020202020204" pitchFamily="34" charset="0"/>
              <a:buChar char="»"/>
              <a:defRPr sz="1400">
                <a:latin typeface="Palatino Linotype" panose="02040502050505030304" pitchFamily="18" charset="0"/>
              </a:defRPr>
            </a:lvl4pPr>
            <a:lvl5pPr>
              <a:defRPr sz="1506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3F2BBA-4613-4C3A-9C50-A225F508B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6622" y="7203864"/>
            <a:ext cx="31851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88326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632189"/>
            <a:ext cx="9052560" cy="1050573"/>
          </a:xfrm>
        </p:spPr>
        <p:txBody>
          <a:bodyPr>
            <a:normAutofit/>
          </a:bodyPr>
          <a:lstStyle>
            <a:lvl1pPr>
              <a:defRPr sz="3599">
                <a:solidFill>
                  <a:srgbClr val="002060"/>
                </a:solidFill>
                <a:latin typeface="Palatino Linotype" panose="020405020505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676" y="2090808"/>
            <a:ext cx="9584265" cy="5367667"/>
          </a:xfrm>
        </p:spPr>
        <p:txBody>
          <a:bodyPr/>
          <a:lstStyle>
            <a:lvl1pPr>
              <a:defRPr sz="2400">
                <a:latin typeface="Palatino Linotype" panose="02040502050505030304" pitchFamily="18" charset="0"/>
              </a:defRPr>
            </a:lvl1pPr>
            <a:lvl2pPr marL="693638" indent="-236503">
              <a:defRPr sz="2000">
                <a:latin typeface="Palatino Linotype" panose="02040502050505030304" pitchFamily="18" charset="0"/>
              </a:defRPr>
            </a:lvl2pPr>
            <a:lvl3pPr>
              <a:defRPr sz="1800">
                <a:latin typeface="Palatino Linotype" panose="02040502050505030304" pitchFamily="18" charset="0"/>
              </a:defRPr>
            </a:lvl3pPr>
            <a:lvl4pPr>
              <a:defRPr sz="1600">
                <a:latin typeface="Palatino Linotype" panose="02040502050505030304" pitchFamily="18" charset="0"/>
              </a:defRPr>
            </a:lvl4pPr>
            <a:lvl5pPr>
              <a:defRPr sz="1400">
                <a:latin typeface="Palatino Linotype" panose="0204050205050503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910435" y="7458475"/>
            <a:ext cx="110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0102D1B-0293-4647-B4E5-AE469158D403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" y="-31035"/>
            <a:ext cx="10051146" cy="326436"/>
            <a:chOff x="0" y="-27384"/>
            <a:chExt cx="9137405" cy="2880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0" y="-27384"/>
              <a:ext cx="9137405" cy="271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i="1" baseline="0" dirty="0">
                  <a:latin typeface="Palatino Linotype" panose="02040502050505030304" pitchFamily="18" charset="0"/>
                </a:rPr>
                <a:t>CS 404/504, Fall 2021</a:t>
              </a:r>
              <a:endParaRPr lang="en-US" sz="1400" b="1" i="1" dirty="0">
                <a:latin typeface="Palatino Linotype" panose="02040502050505030304" pitchFamily="18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04" y="44624"/>
              <a:ext cx="1475423" cy="198120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 userDrawn="1"/>
          </p:nvCxnSpPr>
          <p:spPr>
            <a:xfrm>
              <a:off x="72008" y="260648"/>
              <a:ext cx="903649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C99503"/>
                  </a:gs>
                  <a:gs pos="60000">
                    <a:schemeClr val="accent1">
                      <a:tint val="44500"/>
                      <a:satMod val="160000"/>
                      <a:alpha val="56000"/>
                      <a:lumMod val="83000"/>
                    </a:schemeClr>
                  </a:gs>
                  <a:gs pos="100000">
                    <a:schemeClr val="tx1">
                      <a:lumMod val="64000"/>
                      <a:lumOff val="36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C37ECAC-4EA1-4C63-82C5-33F8B27391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6622" y="7203864"/>
            <a:ext cx="31851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26387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67"/>
            <a:ext cx="9052560" cy="512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1" y="7203864"/>
            <a:ext cx="2346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2" y="7203864"/>
            <a:ext cx="31851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Slide Courtesy - CS 502, Fall 2020 Lectures - University of Idaho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CFEE5-8EAD-403C-AFC6-4E09610A51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6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3" r:id="rId3"/>
  </p:sldLayoutIdLst>
  <p:hf sldNum="0" hdr="0" dt="0"/>
  <p:txStyles>
    <p:titleStyle>
      <a:lvl1pPr algn="ctr" defTabSz="914269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0" indent="-342850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42" indent="-285709" algn="l" defTabSz="914269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35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70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04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39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4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08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42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8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7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gpdag.wordpress.com/2015/08/12/svm-simplified/" TargetMode="Externa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d2l.ai/chapter_appendix-mathematics-for-deep-learning/geometry-linear-algebraic-ops.html#hyperplanes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2l.ai/chapter_appendix-mathematics-for-deep-learning/geometry-linear-algebraic-ops.html#hyperplane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12" Type="http://schemas.microsoft.com/office/2007/relationships/hdphoto" Target="../media/hdphoto4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3.bin"/><Relationship Id="rId10" Type="http://schemas.microsoft.com/office/2007/relationships/hdphoto" Target="../media/hdphoto3.wdp"/><Relationship Id="rId4" Type="http://schemas.openxmlformats.org/officeDocument/2006/relationships/image" Target="../media/image41.png"/><Relationship Id="rId9" Type="http://schemas.openxmlformats.org/officeDocument/2006/relationships/image" Target="../media/image42.png"/><Relationship Id="rId1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8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5.wmf"/><Relationship Id="rId11" Type="http://schemas.openxmlformats.org/officeDocument/2006/relationships/image" Target="../media/image49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6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7.png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64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microsoft.com/office/2007/relationships/hdphoto" Target="../media/hdphoto13.wdp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2l.ai/chapter_appendix-mathematics-for-deep-learning/single-variable-calculus.html" TargetMode="Externa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2l.ai/chapter_appendix-mathematics-for-deep-learning/single-variable-calculus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jo.osborne.economics.utoronto.ca/index.php/tutorial/index/1/clc/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d2l.ai/chapter_appendix-mathematics-for-deep-learning/geometry-linear-algebraic-ops.html#geometry-of-vecto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2l.ai/chapter_optimization/optimization-intro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2l.ai/chapter_optimization/optimization-intro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7" Type="http://schemas.openxmlformats.org/officeDocument/2006/relationships/hyperlink" Target="http://d2l.ai/chapter_optimization/optimization-intro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jo.osborne.economics.utoronto.ca/index.php/tutorial/index/1/cv1/t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d2l.ai/chapter_optimization/convexity.html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2l.ai/chapter_optimization/convexity.html" TargetMode="Externa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hyperlink" Target="http://d2l.ai/chapter_optimization/convexity.html" TargetMode="External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d2l.ai/chapter_appendix-mathematics-for-deep-learning/geometry-linear-algebraic-ops.html#geometry-of-vectors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microsoft.com/office/2007/relationships/hdphoto" Target="../media/hdphoto15.wdp"/><Relationship Id="rId10" Type="http://schemas.openxmlformats.org/officeDocument/2006/relationships/image" Target="../media/image138.png"/><Relationship Id="rId4" Type="http://schemas.openxmlformats.org/officeDocument/2006/relationships/image" Target="../media/image123.png"/><Relationship Id="rId9" Type="http://schemas.openxmlformats.org/officeDocument/2006/relationships/image" Target="../media/image13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2l.ai/chapter_appendix-mathematics-for-deep-learning/distributions.html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4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d2l.ai/chapter_appendix-mathematics-for-deep-learning/distributions.html" TargetMode="External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39.png"/><Relationship Id="rId4" Type="http://schemas.openxmlformats.org/officeDocument/2006/relationships/image" Target="../media/image1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2l.ai/chapter_appendix-mathematics-for-deep-learning/distributions.html" TargetMode="External"/><Relationship Id="rId4" Type="http://schemas.openxmlformats.org/officeDocument/2006/relationships/image" Target="../media/image14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33772" y="573832"/>
            <a:ext cx="11725944" cy="1050573"/>
          </a:xfrm>
        </p:spPr>
        <p:txBody>
          <a:bodyPr>
            <a:normAutofit/>
          </a:bodyPr>
          <a:lstStyle/>
          <a:p>
            <a:r>
              <a:rPr lang="en-US" dirty="0"/>
              <a:t>Advanced Math Concepts – A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algebra</a:t>
            </a:r>
          </a:p>
          <a:p>
            <a:pPr lvl="1"/>
            <a:r>
              <a:rPr lang="en-US" dirty="0"/>
              <a:t>Vectors</a:t>
            </a:r>
          </a:p>
          <a:p>
            <a:pPr lvl="1"/>
            <a:r>
              <a:rPr lang="en-US" dirty="0"/>
              <a:t>Matrices</a:t>
            </a:r>
          </a:p>
          <a:p>
            <a:pPr lvl="1"/>
            <a:r>
              <a:rPr lang="en-US" dirty="0"/>
              <a:t>Eigen decomposition</a:t>
            </a:r>
          </a:p>
          <a:p>
            <a:r>
              <a:rPr lang="en-US" dirty="0"/>
              <a:t>Differential calculus</a:t>
            </a:r>
          </a:p>
          <a:p>
            <a:r>
              <a:rPr lang="en-US" dirty="0"/>
              <a:t>Optimization algorithms</a:t>
            </a:r>
          </a:p>
          <a:p>
            <a:r>
              <a:rPr lang="en-US" dirty="0"/>
              <a:t>Probability</a:t>
            </a:r>
          </a:p>
          <a:p>
            <a:pPr lvl="1"/>
            <a:r>
              <a:rPr lang="en-US" dirty="0"/>
              <a:t>Random variables</a:t>
            </a:r>
          </a:p>
          <a:p>
            <a:pPr lvl="1"/>
            <a:r>
              <a:rPr lang="en-US" dirty="0"/>
              <a:t>Probability distributions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83F09-C99A-4C48-BC00-A37C54CA9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098265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7"/>
                <a:ext cx="6624735" cy="5367667"/>
              </a:xfrm>
            </p:spPr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Orthogonal projection </a:t>
                </a:r>
                <a:r>
                  <a:rPr lang="en-US" dirty="0"/>
                  <a:t>of a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/>
                  <a:t> onto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projection can take place in any space of dimensionality ≥ 2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unit vector </a:t>
                </a:r>
                <a:r>
                  <a:rPr lang="en-US" dirty="0"/>
                  <a:t>in the direction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𝐱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 unit vector has norm equal to 1</a:t>
                </a:r>
              </a:p>
              <a:p>
                <a:pPr lvl="1"/>
                <a:r>
                  <a:rPr lang="en-US" dirty="0"/>
                  <a:t>The length of the projection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spcAft>
                    <a:spcPts val="1200"/>
                  </a:spcAft>
                </a:pPr>
                <a:r>
                  <a:rPr lang="en-US" dirty="0"/>
                  <a:t>The orthogonal project is the vector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𝐩𝐫𝐨𝐣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dirty="0"/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𝐩𝐫𝐨𝐣</m:t>
                          </m:r>
                        </m:e>
                        <m:sub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  <m:r>
                            <a:rPr lang="en-US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7"/>
                <a:ext cx="6624735" cy="5367667"/>
              </a:xfrm>
              <a:blipFill>
                <a:blip r:embed="rId3"/>
                <a:stretch>
                  <a:fillRect l="-1012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89971-B72D-4047-BD10-26E34FA50C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812" y="2302025"/>
            <a:ext cx="3007929" cy="180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8436485-3BCE-479F-8EA8-8D920599BC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26651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Hyperplane</a:t>
                </a:r>
                <a:r>
                  <a:rPr lang="en-US" dirty="0"/>
                  <a:t> is a subspace whose dimension is one less than that of its ambient space</a:t>
                </a:r>
              </a:p>
              <a:p>
                <a:pPr lvl="1"/>
                <a:r>
                  <a:rPr lang="en-US" dirty="0"/>
                  <a:t>In a 2D space, a hyperplane is a straight line (i.e., 1D)</a:t>
                </a:r>
              </a:p>
              <a:p>
                <a:pPr lvl="1"/>
                <a:r>
                  <a:rPr lang="en-US" dirty="0"/>
                  <a:t>In a 3D, a hyperplane is a plane (i.e., 2D)</a:t>
                </a:r>
              </a:p>
              <a:p>
                <a:pPr lvl="1"/>
                <a:r>
                  <a:rPr lang="en-US" dirty="0"/>
                  <a:t>In a </a:t>
                </a:r>
                <a:r>
                  <a:rPr lang="en-US" i="1" dirty="0"/>
                  <a:t>d</a:t>
                </a:r>
                <a:r>
                  <a:rPr lang="en-US" dirty="0"/>
                  <a:t>-dimensional vector space, a hyperplane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dimensions, and divides the space into two half-spaces</a:t>
                </a:r>
              </a:p>
              <a:p>
                <a:r>
                  <a:rPr lang="en-US" dirty="0"/>
                  <a:t>Hyperplane is a generalization of a concept of plane in high-dimensional space</a:t>
                </a:r>
              </a:p>
              <a:p>
                <a:r>
                  <a:rPr lang="en-US" dirty="0"/>
                  <a:t>In ML, hyperplanes are </a:t>
                </a:r>
                <a:r>
                  <a:rPr lang="en-US" dirty="0">
                    <a:solidFill>
                      <a:srgbClr val="FF0000"/>
                    </a:solidFill>
                  </a:rPr>
                  <a:t>decision boundaries </a:t>
                </a:r>
                <a:r>
                  <a:rPr lang="en-US" dirty="0"/>
                  <a:t>used for linear classification</a:t>
                </a:r>
              </a:p>
              <a:p>
                <a:pPr lvl="1"/>
                <a:r>
                  <a:rPr lang="en-US" dirty="0"/>
                  <a:t>Data points falling on either sides of the hyperplane are attributed to different classes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4067D-B6ED-462C-9D27-0582E775EFC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Hyperplanes</a:t>
            </a:r>
          </a:p>
          <a:p>
            <a:endParaRPr lang="en-US" dirty="0"/>
          </a:p>
        </p:txBody>
      </p:sp>
      <p:pic>
        <p:nvPicPr>
          <p:cNvPr id="1026" name="Picture 2" descr="Hyperplane Definition | DeepA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58" b="6273"/>
          <a:stretch/>
        </p:blipFill>
        <p:spPr bwMode="auto">
          <a:xfrm>
            <a:off x="2004864" y="5254354"/>
            <a:ext cx="600388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6"/>
              </a:rPr>
              <a:t>https://kgpdag.wordpress.com/2015/08/12/svm-simplified/</a:t>
            </a:r>
            <a:endParaRPr lang="en-US" sz="1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4F133-5A86-495A-9AE6-F0D70A6C1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323737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653" b="30268"/>
          <a:stretch/>
        </p:blipFill>
        <p:spPr>
          <a:xfrm>
            <a:off x="7126968" y="5059287"/>
            <a:ext cx="2384704" cy="2088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7"/>
                <a:ext cx="6476209" cy="536766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example, for a given data point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we can use dot-product to find the hyperplane for which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I.e., all vectors with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can be classified as one class, and all vectors with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can be classified as another class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Solving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we obtain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I.e., the solution is the set of points for which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meaning the points lay on the line that is orthogonal to the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That is the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orthogonal projection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7"/>
                <a:ext cx="6476209" cy="5367667"/>
              </a:xfrm>
              <a:blipFill>
                <a:blip r:embed="rId4"/>
                <a:stretch>
                  <a:fillRect l="-1035" t="-795" r="-1411" b="-4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53ACCD-0DB6-4989-A995-C228D07484C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Hyperplanes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5145"/>
          <a:stretch/>
        </p:blipFill>
        <p:spPr>
          <a:xfrm>
            <a:off x="6752883" y="2052355"/>
            <a:ext cx="3244870" cy="26959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485583" y="6070995"/>
                <a:ext cx="5760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583" y="6070995"/>
                <a:ext cx="576064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3" y="5085560"/>
            <a:ext cx="4824537" cy="613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8"/>
              </a:rPr>
              <a:t>http://d2l.ai/chapter_appendix-mathematics-for-deep-learning/geometry-linear-algebraic-ops.html#hyperplanes</a:t>
            </a:r>
            <a:endParaRPr lang="en-US" sz="10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A87EAE1-61ED-4C17-8F92-882449C8F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24124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a 3D space, if we have a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2, 3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try to find all points that satisfy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we can obtain a plane that is orthogonal to the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inequalities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again define the two subspaces that are created by the plane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 same concept applies to high-dimensional spaces as well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EFF9D-8781-47FC-A65D-62FA570475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Hyperplanes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906" y="3598168"/>
            <a:ext cx="4057650" cy="213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4"/>
              </a:rPr>
              <a:t>http://d2l.ai/chapter_appendix-mathematics-for-deep-learning/geometry-linear-algebraic-ops.html#hyperplanes</a:t>
            </a:r>
            <a:endParaRPr lang="en-US" sz="1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A699C88-AC6B-4AF6-9ACC-3AE1187DE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39707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Matrix</a:t>
                </a:r>
                <a:r>
                  <a:rPr lang="en-US" b="1" dirty="0"/>
                  <a:t> </a:t>
                </a:r>
                <a:r>
                  <a:rPr lang="en-US" dirty="0"/>
                  <a:t>is a rectangular array of real-valued scalars arranged in </a:t>
                </a:r>
                <a:r>
                  <a:rPr lang="en-US" i="1" dirty="0"/>
                  <a:t>m </a:t>
                </a:r>
                <a:r>
                  <a:rPr lang="en-US" dirty="0"/>
                  <a:t>horizontal rows and </a:t>
                </a:r>
                <a:r>
                  <a:rPr lang="en-US" i="1" dirty="0"/>
                  <a:t>n </a:t>
                </a:r>
                <a:r>
                  <a:rPr lang="en-US" dirty="0"/>
                  <a:t>vertical columns</a:t>
                </a:r>
              </a:p>
              <a:p>
                <a:pPr lvl="1"/>
                <a:r>
                  <a:rPr lang="en-US" dirty="0"/>
                  <a:t>Each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belongs to the </a:t>
                </a:r>
                <a:r>
                  <a:rPr lang="en-US" i="1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row and </a:t>
                </a:r>
                <a:r>
                  <a:rPr lang="en-US" i="1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column</a:t>
                </a:r>
              </a:p>
              <a:p>
                <a:pPr lvl="1"/>
                <a:r>
                  <a:rPr lang="en-US" dirty="0"/>
                  <a:t>The elements are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or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For the matrix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the size (dimension)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Matrices are denoted by bold-font upper-case letters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FC85DC-E51A-4A47-8D9F-951FB55AFB8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2899" y="3670176"/>
            <a:ext cx="3457574" cy="15430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59E7F-10F0-4441-8390-97B7E4703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66392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Addition or subtraction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Scalar multiplication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Matrix multiplication</a:t>
                </a:r>
              </a:p>
              <a:p>
                <a:endParaRPr lang="en-US" sz="1000" dirty="0"/>
              </a:p>
              <a:p>
                <a:pPr lvl="1"/>
                <a:r>
                  <a:rPr lang="en-US" dirty="0"/>
                  <a:t>Defined only  if the number of columns of the left matrix is the same as the number of rows of the right matrix</a:t>
                </a:r>
              </a:p>
              <a:p>
                <a:pPr lvl="1"/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𝐁𝐀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EEDC97-5F8A-4F1D-B4D5-045DA4A555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/>
              <a:t>Matrices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6222"/>
              </p:ext>
            </p:extLst>
          </p:nvPr>
        </p:nvGraphicFramePr>
        <p:xfrm>
          <a:off x="3733059" y="2090806"/>
          <a:ext cx="2592287" cy="528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5" imgW="1371600" imgH="279360" progId="Equation.DSMT4">
                  <p:embed/>
                </p:oleObj>
              </mc:Choice>
              <mc:Fallback>
                <p:oleObj name="Equation" r:id="rId5" imgW="1371600" imgH="279360" progId="Equation.DSMT4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059" y="2090806"/>
                        <a:ext cx="2592287" cy="5282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44519"/>
              </p:ext>
            </p:extLst>
          </p:nvPr>
        </p:nvGraphicFramePr>
        <p:xfrm>
          <a:off x="3733060" y="3603868"/>
          <a:ext cx="1632901" cy="46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7" imgW="977760" imgH="279360" progId="Equation.DSMT4">
                  <p:embed/>
                </p:oleObj>
              </mc:Choice>
              <mc:Fallback>
                <p:oleObj name="Equation" r:id="rId7" imgW="977760" imgH="279360" progId="Equation.DSMT4">
                  <p:embed/>
                  <p:pic>
                    <p:nvPicPr>
                      <p:cNvPr id="20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060" y="3603868"/>
                        <a:ext cx="1632901" cy="4665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b="9547"/>
          <a:stretch>
            <a:fillRect/>
          </a:stretch>
        </p:blipFill>
        <p:spPr bwMode="auto">
          <a:xfrm>
            <a:off x="2053248" y="2619006"/>
            <a:ext cx="6031121" cy="68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1275" b="6667"/>
          <a:stretch/>
        </p:blipFill>
        <p:spPr bwMode="auto">
          <a:xfrm>
            <a:off x="2188484" y="4100429"/>
            <a:ext cx="5760640" cy="820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946" b="4991"/>
          <a:stretch/>
        </p:blipFill>
        <p:spPr bwMode="auto">
          <a:xfrm>
            <a:off x="2724945" y="6474060"/>
            <a:ext cx="3816424" cy="98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380836"/>
              </p:ext>
            </p:extLst>
          </p:nvPr>
        </p:nvGraphicFramePr>
        <p:xfrm>
          <a:off x="3303495" y="5026902"/>
          <a:ext cx="4754562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15" imgW="2641320" imgH="279360" progId="Equation.DSMT4">
                  <p:embed/>
                </p:oleObj>
              </mc:Choice>
              <mc:Fallback>
                <p:oleObj name="Equation" r:id="rId15" imgW="2641320" imgH="279360" progId="Equation.DSMT4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495" y="5026902"/>
                        <a:ext cx="4754562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0E35725-CC8B-4A87-840C-36225DA3E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948990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Transpose</a:t>
                </a:r>
                <a:r>
                  <a:rPr lang="en-US" dirty="0"/>
                  <a:t> of the matrix: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the rows and columns exchanged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Some properties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Square matrix</a:t>
                </a:r>
                <a:r>
                  <a:rPr lang="en-US" dirty="0"/>
                  <a:t>: has the same number of rows and columns</a:t>
                </a:r>
              </a:p>
              <a:p>
                <a:endParaRPr lang="en-US" sz="1000" b="1" i="1" dirty="0">
                  <a:solidFill>
                    <a:srgbClr val="0070C0"/>
                  </a:solidFill>
                </a:endParaRPr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Identity matrix </a:t>
                </a:r>
                <a:r>
                  <a:rPr lang="en-US" dirty="0"/>
                  <a:t>( </a:t>
                </a:r>
                <a:r>
                  <a:rPr lang="en-US" b="1" dirty="0"/>
                  <a:t>I</a:t>
                </a:r>
                <a:r>
                  <a:rPr lang="en-US" i="1" baseline="-25000" dirty="0"/>
                  <a:t>n</a:t>
                </a:r>
                <a:r>
                  <a:rPr lang="en-US" dirty="0"/>
                  <a:t> ): has ones on the main diagonal, and zeros elsewhere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E.g.: identity matrix of size 3×3 :</a:t>
                </a:r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2ED1E-AE18-44C0-A04D-2859787011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9470215"/>
              </p:ext>
            </p:extLst>
          </p:nvPr>
        </p:nvGraphicFramePr>
        <p:xfrm>
          <a:off x="1788841" y="2717267"/>
          <a:ext cx="1440160" cy="50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5" imgW="876240" imgH="304560" progId="Equation.DSMT4">
                  <p:embed/>
                </p:oleObj>
              </mc:Choice>
              <mc:Fallback>
                <p:oleObj name="Equation" r:id="rId5" imgW="876240" imgH="304560" progId="Equation.DSMT4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8841" y="2717267"/>
                        <a:ext cx="1440160" cy="500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r="2775" b="2083"/>
          <a:stretch/>
        </p:blipFill>
        <p:spPr bwMode="auto">
          <a:xfrm>
            <a:off x="4525144" y="2484160"/>
            <a:ext cx="2448272" cy="96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939537"/>
              </p:ext>
            </p:extLst>
          </p:nvPr>
        </p:nvGraphicFramePr>
        <p:xfrm>
          <a:off x="4453136" y="5974435"/>
          <a:ext cx="1760258" cy="1296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9" imgW="965160" imgH="711000" progId="Equation.DSMT4">
                  <p:embed/>
                </p:oleObj>
              </mc:Choice>
              <mc:Fallback>
                <p:oleObj name="Equation" r:id="rId9" imgW="965160" imgH="711000" progId="Equation.DSMT4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3136" y="5974435"/>
                        <a:ext cx="1760258" cy="12961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8961" y="3567987"/>
                <a:ext cx="3168352" cy="1140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70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770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70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770" b="1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1770" b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77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 b="1">
                                  <a:latin typeface="Cambria Math" panose="02040503050406030204" pitchFamily="18" charset="0"/>
                                </a:rPr>
                                <m:t>𝐀</m:t>
                              </m:r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770" b="1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m:rPr>
                                  <m:nor/>
                                </m:rPr>
                                <a:rPr lang="en-US" sz="1770" b="1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77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77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7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770" b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77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77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770" b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77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70" b="1"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177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61" y="3567987"/>
                <a:ext cx="3168352" cy="11403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01857" y="3567987"/>
                <a:ext cx="3168352" cy="1140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70" b="1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𝐁</m:t>
                          </m:r>
                          <m:r>
                            <a:rPr lang="en-US" sz="177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𝐂</m:t>
                          </m:r>
                        </m:e>
                      </m:d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770" b="1">
                          <a:latin typeface="Cambria Math" panose="02040503050406030204" pitchFamily="18" charset="0"/>
                        </a:rPr>
                        <m:t>𝐀𝐁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770" b="1">
                          <a:latin typeface="Cambria Math" panose="02040503050406030204" pitchFamily="18" charset="0"/>
                        </a:rPr>
                        <m:t>𝐀𝐂</m:t>
                      </m:r>
                    </m:oMath>
                  </m:oMathPara>
                </a14:m>
                <a:endParaRPr lang="en-US" sz="1770" b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770" b="1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𝐁𝐂</m:t>
                          </m:r>
                        </m:e>
                      </m:d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𝐀𝐁</m:t>
                          </m:r>
                        </m:e>
                      </m:d>
                      <m:r>
                        <a:rPr lang="en-US" sz="1770" b="1">
                          <a:latin typeface="Cambria Math" panose="02040503050406030204" pitchFamily="18" charset="0"/>
                        </a:rPr>
                        <m:t>𝐂</m:t>
                      </m:r>
                    </m:oMath>
                  </m:oMathPara>
                </a14:m>
                <a:endParaRPr lang="en-US" sz="1770" b="1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77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 b="1">
                                  <a:latin typeface="Cambria Math" panose="02040503050406030204" pitchFamily="18" charset="0"/>
                                </a:rPr>
                                <m:t>𝐀𝐁</m:t>
                              </m:r>
                              <m:r>
                                <m:rPr>
                                  <m:nor/>
                                </m:rPr>
                                <a:rPr lang="en-US" sz="1770" b="1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77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7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177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857" y="3567987"/>
                <a:ext cx="3168352" cy="11403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0600B7-D638-4F87-9F93-CD29E3E18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33049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Determinant</a:t>
                </a:r>
                <a:r>
                  <a:rPr lang="en-US" dirty="0"/>
                  <a:t> of a matrix, denoted by </a:t>
                </a:r>
                <a:r>
                  <a:rPr lang="en-US" dirty="0" err="1"/>
                  <a:t>det</a:t>
                </a:r>
                <a:r>
                  <a:rPr lang="en-US" dirty="0"/>
                  <a:t>(</a:t>
                </a:r>
                <a:r>
                  <a:rPr lang="en-US" b="1" dirty="0"/>
                  <a:t>A</a:t>
                </a:r>
                <a:r>
                  <a:rPr lang="en-US" dirty="0"/>
                  <a:t>)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is a real-valued scalar encoding certain properties of the matrix</a:t>
                </a:r>
              </a:p>
              <a:p>
                <a:pPr lvl="1"/>
                <a:r>
                  <a:rPr lang="en-US" dirty="0"/>
                  <a:t>E.g., for a matrix of size 2×2: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For larger-size matrices the determinant of a matrix id calculated as</a:t>
                </a:r>
              </a:p>
              <a:p>
                <a:pPr marL="40478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In the above,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b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FF0000"/>
                    </a:solidFill>
                  </a:rPr>
                  <a:t>minor</a:t>
                </a:r>
                <a:r>
                  <a:rPr lang="en-US" dirty="0"/>
                  <a:t> of the matrix obtained by removing the row and column associated with the indices </a:t>
                </a:r>
                <a:r>
                  <a:rPr lang="en-US" i="1" dirty="0" err="1"/>
                  <a:t>i</a:t>
                </a:r>
                <a:r>
                  <a:rPr lang="en-US" dirty="0"/>
                  <a:t> and </a:t>
                </a:r>
                <a:r>
                  <a:rPr lang="en-US" i="1" dirty="0"/>
                  <a:t>j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i="1" dirty="0">
                    <a:solidFill>
                      <a:srgbClr val="0070C0"/>
                    </a:solidFill>
                  </a:rPr>
                  <a:t>Trace</a:t>
                </a:r>
                <a:r>
                  <a:rPr lang="en-US" dirty="0"/>
                  <a:t> of a matrix is the sum of all diagonal elements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A matrix for which 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is called 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symmetric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 r="-1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07190-0DA7-402B-97FB-8D2774BA47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0799"/>
              </p:ext>
            </p:extLst>
          </p:nvPr>
        </p:nvGraphicFramePr>
        <p:xfrm>
          <a:off x="4165108" y="2806081"/>
          <a:ext cx="2395583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4" imgW="1460160" imgH="482400" progId="Equation.DSMT4">
                  <p:embed/>
                </p:oleObj>
              </mc:Choice>
              <mc:Fallback>
                <p:oleObj name="Equation" r:id="rId4" imgW="1460160" imgH="482400" progId="Equation.DSMT4">
                  <p:embed/>
                  <p:pic>
                    <p:nvPicPr>
                      <p:cNvPr id="1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108" y="2806081"/>
                        <a:ext cx="2395583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042BE-7443-4CED-8CF5-9B5E8BC22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77013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Elementwise multiplication of two matrices </a:t>
                </a:r>
                <a:r>
                  <a:rPr lang="en-US" b="1" dirty="0"/>
                  <a:t>A</a:t>
                </a:r>
                <a:r>
                  <a:rPr lang="en-US" dirty="0"/>
                  <a:t> and </a:t>
                </a:r>
                <a:r>
                  <a:rPr lang="en-US" b="1" dirty="0"/>
                  <a:t>B</a:t>
                </a:r>
                <a:r>
                  <a:rPr lang="en-US" dirty="0"/>
                  <a:t> is called the </a:t>
                </a:r>
                <a:r>
                  <a:rPr lang="en-US" b="1" i="1" dirty="0" err="1">
                    <a:solidFill>
                      <a:srgbClr val="0070C0"/>
                    </a:solidFill>
                  </a:rPr>
                  <a:t>Hadamard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 product </a:t>
                </a:r>
                <a:r>
                  <a:rPr lang="en-US" dirty="0"/>
                  <a:t>or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elementwise product</a:t>
                </a:r>
              </a:p>
              <a:p>
                <a:pPr lvl="1"/>
                <a:r>
                  <a:rPr lang="en-US" dirty="0"/>
                  <a:t>The math notation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205D8-6DE8-463A-87CE-097603F790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2506" y="3310136"/>
            <a:ext cx="4993395" cy="158417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9978C-F452-43FA-AE57-0CDF6642B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55430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Matrix-Vector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6"/>
                <a:ext cx="9584265" cy="5467805"/>
              </a:xfrm>
            </p:spPr>
            <p:txBody>
              <a:bodyPr/>
              <a:lstStyle/>
              <a:p>
                <a:r>
                  <a:rPr lang="en-US" dirty="0"/>
                  <a:t>Consider a matrix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and a vector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matrix can be written in terms of its row vectors (e.g.,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first row)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matrix-vector</a:t>
                </a:r>
                <a:r>
                  <a:rPr lang="en-US" dirty="0"/>
                  <a:t> product is a column vector of length </a:t>
                </a:r>
                <a:r>
                  <a:rPr lang="en-US" i="1" dirty="0"/>
                  <a:t>m</a:t>
                </a:r>
                <a:r>
                  <a:rPr lang="en-US" dirty="0"/>
                  <a:t>, whose </a:t>
                </a:r>
                <a:r>
                  <a:rPr lang="en-US" i="1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element is the dot product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3200" dirty="0"/>
              </a:p>
              <a:p>
                <a:r>
                  <a:rPr lang="en-US" dirty="0"/>
                  <a:t>Note the size: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𝐀𝐱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6"/>
                <a:ext cx="9584265" cy="5467805"/>
              </a:xfrm>
              <a:blipFill>
                <a:blip r:embed="rId3"/>
                <a:stretch>
                  <a:fillRect l="-699" t="-7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EDD8ED-B4A8-4C95-B87B-763089BF4C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630" y="2986356"/>
            <a:ext cx="1224136" cy="1516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090" y="5398372"/>
            <a:ext cx="2681214" cy="147420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68584F9-1C81-4799-8D6E-099BFCECB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012641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7"/>
                <a:ext cx="9649071" cy="5367667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i="0" dirty="0">
                    <a:latin typeface="Cambria Math" panose="02040503050406030204" pitchFamily="18" charset="0"/>
                  </a:rPr>
                  <a:t>			Scalar (integer or real)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n-US" b="1" dirty="0"/>
                  <a:t>			</a:t>
                </a:r>
                <a:r>
                  <a:rPr lang="en-US" dirty="0"/>
                  <a:t>Vector (bold-font, lower case)</a:t>
                </a:r>
              </a:p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𝐂</m:t>
                    </m:r>
                  </m:oMath>
                </a14:m>
                <a:r>
                  <a:rPr lang="en-US" b="1" dirty="0"/>
                  <a:t>		</a:t>
                </a:r>
                <a:r>
                  <a:rPr lang="en-US" dirty="0"/>
                  <a:t>Matrix (bold-font, upper-case)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A</m:t>
                    </m:r>
                    <m:r>
                      <m:rPr>
                        <m:nor/>
                      </m:rPr>
                      <a:rPr lang="en-US" b="0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B</m:t>
                    </m:r>
                    <m:r>
                      <m:rPr>
                        <m:nor/>
                      </m:rPr>
                      <a:rPr lang="en-US" b="0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C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		</a:t>
                </a:r>
                <a:r>
                  <a:rPr lang="en-US" dirty="0"/>
                  <a:t>Tensor ((bold-font, upper-case)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Random variable (normal font, upper-case)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		Set membership: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member of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en-US" dirty="0"/>
                  <a:t>			Cardinality: number of items in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r>
                  <a:rPr lang="en-US" dirty="0"/>
                  <a:t>			Norm of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Dot product of vectors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			Set of real numbers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			Real numbers space of dimension </a:t>
                </a:r>
                <a:r>
                  <a:rPr lang="en-US" i="1" dirty="0"/>
                  <a:t>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b="0" dirty="0"/>
                  <a:t> or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	</a:t>
                </a:r>
                <a:r>
                  <a:rPr lang="en-US" b="0" dirty="0"/>
                  <a:t>Function (map): assign a unique value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0" dirty="0"/>
                  <a:t>to each input 			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		Function (map): map an </a:t>
                </a:r>
                <a:r>
                  <a:rPr lang="en-US" i="1" dirty="0"/>
                  <a:t>n</a:t>
                </a:r>
                <a:r>
                  <a:rPr lang="en-US" dirty="0"/>
                  <a:t>-dimensional vector into a scalar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7"/>
                <a:ext cx="9649071" cy="5367667"/>
              </a:xfrm>
              <a:blipFill>
                <a:blip r:embed="rId2"/>
                <a:stretch>
                  <a:fillRect l="-695" t="-6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84D1CD-543C-4DE5-8DF8-2E963A003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026056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Matrix-Matrix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multiply two matrices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consider the </a:t>
                </a:r>
                <a:r>
                  <a:rPr lang="en-US" dirty="0">
                    <a:solidFill>
                      <a:srgbClr val="FF0000"/>
                    </a:solidFill>
                  </a:rPr>
                  <a:t>matrix-matrix product </a:t>
                </a:r>
                <a:r>
                  <a:rPr lang="en-US" dirty="0"/>
                  <a:t>as dot-products of rows in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and columns in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Size: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0939C-00B0-4974-B831-18F6BB466F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4864" y="2662067"/>
            <a:ext cx="5976664" cy="137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3080" y="5110339"/>
            <a:ext cx="7791450" cy="155257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54A0D0-1540-42A3-9002-FDA7B29C35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584957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the following matrix</a:t>
                </a:r>
              </a:p>
              <a:p>
                <a:endParaRPr lang="en-US" dirty="0"/>
              </a:p>
              <a:p>
                <a:r>
                  <a:rPr lang="en-US" dirty="0"/>
                  <a:t>Notice that for the two columns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2, 4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we can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means that the two columns are linearly dependent</a:t>
                </a:r>
              </a:p>
              <a:p>
                <a:r>
                  <a:rPr lang="en-US" dirty="0"/>
                  <a:t>The weighted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referred to as a </a:t>
                </a:r>
                <a:r>
                  <a:rPr lang="en-US" dirty="0">
                    <a:solidFill>
                      <a:srgbClr val="FF0000"/>
                    </a:solidFill>
                  </a:rPr>
                  <a:t>linear combination </a:t>
                </a:r>
                <a:r>
                  <a:rPr lang="en-US" dirty="0"/>
                  <a:t>of the vectors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this case, a linear combination of the two vectors exist for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b="0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A collection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linearly dependent </a:t>
                </a:r>
                <a:r>
                  <a:rPr lang="en-US" dirty="0"/>
                  <a:t>if there exist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not all equal to zero, so that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there is no linear dependence, the vectors are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linearly independent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07364-A4F5-466E-81F9-DF28C7A1A87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1051" y="5558759"/>
            <a:ext cx="1552575" cy="847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27912-9354-4BAC-95E6-A613F4A7A75C}"/>
                  </a:ext>
                </a:extLst>
              </p:cNvPr>
              <p:cNvSpPr txBox="1"/>
              <p:nvPr/>
            </p:nvSpPr>
            <p:spPr>
              <a:xfrm>
                <a:off x="3805064" y="2013995"/>
                <a:ext cx="1872208" cy="54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70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77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77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7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77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527912-9354-4BAC-95E6-A613F4A7A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064" y="2013995"/>
                <a:ext cx="1872208" cy="544765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30E36-A153-41A2-A631-A10290154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14574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Matrix Rank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matrix,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rank</a:t>
                </a:r>
                <a:r>
                  <a:rPr lang="en-US" dirty="0"/>
                  <a:t> of the matrix is the largest number of linearly independent columns</a:t>
                </a:r>
              </a:p>
              <a:p>
                <a:r>
                  <a:rPr lang="en-US" dirty="0"/>
                  <a:t>The matrix </a:t>
                </a:r>
                <a:r>
                  <a:rPr lang="en-US" b="1" dirty="0"/>
                  <a:t>B</a:t>
                </a:r>
                <a:r>
                  <a:rPr lang="en-US" dirty="0"/>
                  <a:t> from the previous example has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since the two columns are linearly dependent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:r>
                  <a:rPr lang="en-US" b="1" dirty="0"/>
                  <a:t>C</a:t>
                </a:r>
                <a:r>
                  <a:rPr lang="en-US" dirty="0"/>
                  <a:t> below has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𝐂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, since it has two linearly independent columns</a:t>
                </a:r>
              </a:p>
              <a:p>
                <a:pPr lvl="1"/>
                <a:r>
                  <a:rPr lang="en-US" dirty="0"/>
                  <a:t>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=−1∙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=−1∙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=3∙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>
                        <a:latin typeface="Cambria Math" panose="02040503050406030204" pitchFamily="18" charset="0"/>
                      </a:rPr>
                      <m:t>3∙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40478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−2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1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9C08F-B370-467E-AB3B-1EEA51311A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8A1AA1-30A1-4400-BBCD-B6EEBFCBECD9}"/>
                  </a:ext>
                </a:extLst>
              </p:cNvPr>
              <p:cNvSpPr txBox="1"/>
              <p:nvPr/>
            </p:nvSpPr>
            <p:spPr>
              <a:xfrm>
                <a:off x="3635735" y="3536485"/>
                <a:ext cx="1872208" cy="54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70" b="1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77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77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77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77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8A1AA1-30A1-4400-BBCD-B6EEBFCBE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735" y="3536485"/>
                <a:ext cx="1872208" cy="544765"/>
              </a:xfrm>
              <a:prstGeom prst="rect">
                <a:avLst/>
              </a:prstGeom>
              <a:blipFill>
                <a:blip r:embed="rId3"/>
                <a:stretch>
                  <a:fillRect b="-67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7BA79-AEEF-4EC7-9FF6-A62965353C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699703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square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</a:t>
                </a:r>
                <a:r>
                  <a:rPr lang="en-US" b="1" dirty="0"/>
                  <a:t>A</a:t>
                </a:r>
                <a:r>
                  <a:rPr lang="en-US" dirty="0"/>
                  <a:t> with rank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is its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inverse matrix </a:t>
                </a:r>
                <a:r>
                  <a:rPr lang="en-US" dirty="0"/>
                  <a:t>if their product is an identity matrix </a:t>
                </a:r>
                <a:r>
                  <a:rPr lang="en-US" b="1" dirty="0"/>
                  <a:t>I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Properties of inverse matrices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rank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), then the inverse does not exist</a:t>
                </a:r>
              </a:p>
              <a:p>
                <a:pPr lvl="1"/>
                <a:r>
                  <a:rPr lang="en-US" dirty="0"/>
                  <a:t>A matrix that is not invertible is called a </a:t>
                </a:r>
                <a:r>
                  <a:rPr lang="en-US" dirty="0">
                    <a:solidFill>
                      <a:srgbClr val="FF0000"/>
                    </a:solidFill>
                  </a:rPr>
                  <a:t>singular matrix</a:t>
                </a:r>
              </a:p>
              <a:p>
                <a:r>
                  <a:rPr lang="en-US" dirty="0"/>
                  <a:t>Note that finding an inverse of a large matrix is computationally expensive</a:t>
                </a:r>
              </a:p>
              <a:p>
                <a:pPr lvl="1"/>
                <a:r>
                  <a:rPr lang="en-US" dirty="0"/>
                  <a:t>In addition, it can lead to numerical instability</a:t>
                </a:r>
              </a:p>
              <a:p>
                <a:r>
                  <a:rPr lang="en-US" dirty="0"/>
                  <a:t>If the inverse of a matrix is equal to its transpose, the matrix is said to be </a:t>
                </a:r>
                <a:r>
                  <a:rPr lang="en-US" dirty="0">
                    <a:solidFill>
                      <a:srgbClr val="FF0000"/>
                    </a:solidFill>
                  </a:rPr>
                  <a:t>orthogonal matrix</a:t>
                </a:r>
              </a:p>
              <a:p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681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16A8EB-BC66-4B2A-B4EE-9ABE35A4E90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620" y="2854359"/>
            <a:ext cx="2171700" cy="380999"/>
          </a:xfrm>
          <a:prstGeom prst="rect">
            <a:avLst/>
          </a:prstGeom>
        </p:spPr>
      </p:pic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856737"/>
              </p:ext>
            </p:extLst>
          </p:nvPr>
        </p:nvGraphicFramePr>
        <p:xfrm>
          <a:off x="4416488" y="3458850"/>
          <a:ext cx="1845357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Equation" r:id="rId5" imgW="1041120" imgH="609480" progId="Equation.DSMT4">
                  <p:embed/>
                </p:oleObj>
              </mc:Choice>
              <mc:Fallback>
                <p:oleObj name="Equation" r:id="rId5" imgW="1041120" imgH="609480" progId="Equation.DSMT4">
                  <p:embed/>
                  <p:pic>
                    <p:nvPicPr>
                      <p:cNvPr id="1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6488" y="3458850"/>
                        <a:ext cx="1845357" cy="1080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3097845"/>
              </p:ext>
            </p:extLst>
          </p:nvPr>
        </p:nvGraphicFramePr>
        <p:xfrm>
          <a:off x="4492744" y="6532785"/>
          <a:ext cx="1184531" cy="37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Equation" r:id="rId7" imgW="596880" imgH="190440" progId="Equation.DSMT4">
                  <p:embed/>
                </p:oleObj>
              </mc:Choice>
              <mc:Fallback>
                <p:oleObj name="Equation" r:id="rId7" imgW="596880" imgH="190440" progId="Equation.DSMT4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744" y="6532785"/>
                        <a:ext cx="1184531" cy="377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840BD9-8D1D-4187-B0D2-F3FDAD89E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289922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Pseudo-Inverse of 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Pseudo-inverse </a:t>
                </a:r>
                <a:r>
                  <a:rPr lang="en-US" dirty="0"/>
                  <a:t>of a matrix</a:t>
                </a:r>
              </a:p>
              <a:p>
                <a:pPr lvl="1"/>
                <a:r>
                  <a:rPr lang="en-US" dirty="0"/>
                  <a:t>Also known as </a:t>
                </a:r>
                <a:r>
                  <a:rPr lang="en-US" dirty="0">
                    <a:solidFill>
                      <a:srgbClr val="FF0000"/>
                    </a:solidFill>
                  </a:rPr>
                  <a:t>Moore-Penrose pseudo-inverse</a:t>
                </a:r>
              </a:p>
              <a:p>
                <a:r>
                  <a:rPr lang="en-US" dirty="0"/>
                  <a:t>For matrices that are not square, the inverse does not exist</a:t>
                </a:r>
              </a:p>
              <a:p>
                <a:pPr lvl="1"/>
                <a:r>
                  <a:rPr lang="en-US" dirty="0"/>
                  <a:t>Therefore, a pseudo-inverse is used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then the pseudo-inverse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dirty="0"/>
                  <a:t>                 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then the pseudo-inverse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𝐀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lvl="1"/>
                <a:endParaRPr lang="en-US" sz="1000" dirty="0"/>
              </a:p>
              <a:p>
                <a:pPr lvl="1"/>
                <a:r>
                  <a:rPr lang="en-US" dirty="0"/>
                  <a:t>E.g., for a matrix with dimension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</m:t>
                        </m:r>
                      </m:sub>
                    </m:sSub>
                  </m:oMath>
                </a14:m>
                <a:r>
                  <a:rPr lang="en-US" dirty="0"/>
                  <a:t>, a pseudo-inverse can be found of size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</m:oMath>
                </a14:m>
                <a:r>
                  <a:rPr lang="en-US" dirty="0"/>
                  <a:t>, so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×3</m:t>
                            </m:r>
                          </m:sub>
                        </m:sSub>
                        <m:r>
                          <a:rPr lang="en-US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BF1B9-1C90-426A-8C9D-014FC1DD38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FECA8-DE8A-4DC0-9FE1-E954263BC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3306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Tensors</a:t>
                </a:r>
                <a:r>
                  <a:rPr lang="en-US" dirty="0"/>
                  <a:t> are </a:t>
                </a:r>
                <a:r>
                  <a:rPr lang="en-US" i="1" dirty="0"/>
                  <a:t>n</a:t>
                </a:r>
                <a:r>
                  <a:rPr lang="en-US" dirty="0"/>
                  <a:t>-dimensional arrays of scalars</a:t>
                </a:r>
              </a:p>
              <a:p>
                <a:pPr lvl="1"/>
                <a:r>
                  <a:rPr lang="en-US" dirty="0"/>
                  <a:t>Vectors are first-order tensors,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Matrices are second-order tensors,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a fourth-order tensor is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T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Tensors are denoted with upper-case letters of a special font face (e.g.,</a:t>
                </a:r>
                <a:r>
                  <a:rPr lang="en-US" dirty="0"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Y</m:t>
                    </m:r>
                    <m:r>
                      <m:rPr>
                        <m:nor/>
                      </m:rPr>
                      <a:rPr lang="en-US" b="0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m:rPr>
                        <m:nor/>
                      </m:rPr>
                      <a:rPr lang="en-US" b="1" i="0" smtClean="0">
                        <a:latin typeface="Arial" panose="020B0604020202020204" pitchFamily="34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Z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RGB images are third-order tensors, i.e., as they are 3-dimensional arrays</a:t>
                </a:r>
              </a:p>
              <a:p>
                <a:pPr lvl="1"/>
                <a:r>
                  <a:rPr lang="en-US" dirty="0"/>
                  <a:t>The 3 axes correspond to width, height, and channel </a:t>
                </a:r>
              </a:p>
              <a:p>
                <a:pPr lvl="1"/>
                <a:r>
                  <a:rPr lang="en-US" dirty="0"/>
                  <a:t>E.g., 224 × 224 × 3</a:t>
                </a:r>
              </a:p>
              <a:p>
                <a:pPr lvl="1"/>
                <a:r>
                  <a:rPr lang="en-US" dirty="0"/>
                  <a:t>The channel axis corresponds to the color channels (red, green, and blue)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79E1B-8527-4C6E-B8AD-A6D823500BA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246D9-1C5A-48FD-82E4-8FD89723E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103024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4ECE-BB4D-4F20-8DEA-3852242BC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08EA1-78CB-4755-9E49-42284C8F9F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Eigen decomposition</a:t>
                </a:r>
                <a:r>
                  <a:rPr lang="en-US" dirty="0"/>
                  <a:t> is decomposing a matrix into a set of eigenvalues and eigenvectors</a:t>
                </a:r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Eigenvalues</a:t>
                </a:r>
                <a:r>
                  <a:rPr lang="en-US" dirty="0"/>
                  <a:t> of a square matrix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are scalars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eigenvectors</a:t>
                </a:r>
                <a:r>
                  <a:rPr lang="en-US" dirty="0"/>
                  <a:t> are non-zero vectors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that satisfy</a:t>
                </a:r>
              </a:p>
              <a:p>
                <a:pPr marL="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Eigenvalues are found by solving the following equation</a:t>
                </a:r>
              </a:p>
              <a:p>
                <a:pPr marL="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  <m:r>
                          <m:rPr>
                            <m:nor/>
                          </m:rPr>
                          <a:rPr lang="en-US" b="1" dirty="0"/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If a matrix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has </a:t>
                </a:r>
                <a:r>
                  <a:rPr lang="en-US" i="1" dirty="0"/>
                  <a:t>n</a:t>
                </a:r>
                <a:r>
                  <a:rPr lang="en-US" dirty="0"/>
                  <a:t> linearly independent eigenvectors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with corresponding eigenvalues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eigen decomposition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l-GR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𝐕</m:t>
                          </m:r>
                          <m:r>
                            <m:rPr>
                              <m:nor/>
                            </m:rPr>
                            <a:rPr lang="en-US" b="1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lvl="1"/>
                <a:r>
                  <a:rPr lang="en-US" dirty="0"/>
                  <a:t>Columns of the matrix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/>
                  <a:t> are the eigenvectors, i.e.,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diagonal matrix of the eigenvalues, i.e., </a:t>
                </a:r>
                <a14:m>
                  <m:oMath xmlns:m="http://schemas.openxmlformats.org/officeDocument/2006/math">
                    <m:r>
                      <a:rPr lang="el-G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To find the inverse of the matrix A, we can use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𝐕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m:rPr>
                            <m:nor/>
                          </m:rPr>
                          <a:rPr lang="en-US" b="1" dirty="0"/>
                          <m:t>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pPr marL="628612" lvl="1" indent="-285733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This involves simply finding the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/>
                  <a:t> of a diagonal matrix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008EA1-78CB-4755-9E49-42284C8F9F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25537-139B-4AD2-BCBF-7DF02088E5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Eigen Decomposition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FC8BF-3890-401B-91E1-5BCA51D96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149128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49E8-C3C0-45FD-A67B-A073C252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Decomposition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CD8B8-BCB6-46F3-9D54-9846CD95A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A2A04-02B1-4868-B2EB-14E39DB0B54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 descr="Engineering Math | ShareTechnote">
            <a:extLst>
              <a:ext uri="{FF2B5EF4-FFF2-40B4-BE49-F238E27FC236}">
                <a16:creationId xmlns:a16="http://schemas.microsoft.com/office/drawing/2014/main" id="{E5B638DC-7BB3-443D-9166-1FECDF7DC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96" y="2632445"/>
            <a:ext cx="8887131" cy="361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424B0-F13E-47D0-B959-93D1C8C1F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211897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47C1-FDA7-45F9-892E-5D52BF1B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1452C-F544-4946-BD4F-D8B2ADB4A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Decomposing a matrix into eigenvalues and eigenvectors allows to analyze certain properties of the matrix</a:t>
                </a:r>
              </a:p>
              <a:p>
                <a:pPr lvl="1"/>
                <a:r>
                  <a:rPr lang="en-US" dirty="0"/>
                  <a:t>If all eigenvalues are positive, the matrix is </a:t>
                </a:r>
                <a:r>
                  <a:rPr lang="en-US" dirty="0">
                    <a:solidFill>
                      <a:srgbClr val="FF0000"/>
                    </a:solidFill>
                  </a:rPr>
                  <a:t>positive definite</a:t>
                </a:r>
              </a:p>
              <a:p>
                <a:pPr lvl="1"/>
                <a:r>
                  <a:rPr lang="en-US" dirty="0"/>
                  <a:t>If all eigenvalues are positive or zero-valued, the matrix is </a:t>
                </a:r>
                <a:r>
                  <a:rPr lang="en-US" dirty="0">
                    <a:solidFill>
                      <a:srgbClr val="FF0000"/>
                    </a:solidFill>
                  </a:rPr>
                  <a:t>positive semidefinite</a:t>
                </a:r>
              </a:p>
              <a:p>
                <a:pPr lvl="1"/>
                <a:r>
                  <a:rPr lang="en-US" dirty="0"/>
                  <a:t>If all eigenvalues are negative or zero-values, the matrix is </a:t>
                </a:r>
                <a:r>
                  <a:rPr lang="en-US" dirty="0">
                    <a:solidFill>
                      <a:srgbClr val="FF0000"/>
                    </a:solidFill>
                  </a:rPr>
                  <a:t>negative semidefinite</a:t>
                </a:r>
              </a:p>
              <a:p>
                <a:pPr lvl="2"/>
                <a:r>
                  <a:rPr lang="en-US" dirty="0"/>
                  <a:t>Positive semidefinite matrices are interesting because they guarantee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𝐀𝐱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Eigen decomposition can also simplify many linear-algebraic computations</a:t>
                </a:r>
              </a:p>
              <a:p>
                <a:pPr marL="628612" lvl="1" indent="-285733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dirty="0"/>
                  <a:t>The determinant of A can be calculated as</a:t>
                </a:r>
              </a:p>
              <a:p>
                <a:pPr marL="342879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det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If any of the eigenvalues are zero, the matrix is singular (it does not have an inverse)</a:t>
                </a:r>
              </a:p>
              <a:p>
                <a:r>
                  <a:rPr lang="en-US" dirty="0"/>
                  <a:t>However, not every matrix can be decomposed into eigenvalues and eigenvectors</a:t>
                </a:r>
              </a:p>
              <a:p>
                <a:pPr lvl="1"/>
                <a:r>
                  <a:rPr lang="en-US" dirty="0"/>
                  <a:t>Also, in some cases the decomposition may involve complex numbers</a:t>
                </a:r>
              </a:p>
              <a:p>
                <a:pPr lvl="1"/>
                <a:r>
                  <a:rPr lang="en-US" dirty="0"/>
                  <a:t>Still, every real symmetric matrix is guaranteed to have an eigen decomposition according 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el-G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  <m:r>
                          <m:rPr>
                            <m:nor/>
                          </m:rPr>
                          <a:rPr lang="en-US" b="1" dirty="0"/>
                          <m:t>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/>
                  <a:t> is an orthogonal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31452C-F544-4946-BD4F-D8B2ADB4A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50E1F-E494-48CF-9AFE-7A56D54C50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Eigen Decomposition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8E2A2-E338-402B-8902-0176D4DD8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556273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Geometric interpretation of the eigenvalues and eigenvectors is that they allow to stretch the space in specific directions</a:t>
                </a:r>
              </a:p>
              <a:p>
                <a:pPr lvl="1"/>
                <a:r>
                  <a:rPr lang="en-US" dirty="0"/>
                  <a:t>Left figure: the two eigenvectors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shown for a matrix, where the two vectors are unit vectors (i.e., they have a length of 1)</a:t>
                </a:r>
              </a:p>
              <a:p>
                <a:pPr lvl="1"/>
                <a:r>
                  <a:rPr lang="en-US" dirty="0"/>
                  <a:t>Right figure: the vectors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are multiplied with the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can see how the space is scaled in the direction of the larger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E.g., this is used for dimensionality reduction with PCA (principal component analysis) where the eigenvectors corresponding to the largest eigenvalues are used for extracting the most important data dimensions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9823B-EA7F-4372-A71A-103B465A492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Eigen Decomposition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4946" y="5099853"/>
            <a:ext cx="4968551" cy="2530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 err="1"/>
              <a:t>Goodfellow</a:t>
            </a:r>
            <a:r>
              <a:rPr lang="en-US" sz="1000" dirty="0"/>
              <a:t> (2017) – Deep Learning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CB8327C-EFD1-4765-A03F-09467E271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821064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7"/>
                <a:ext cx="9584265" cy="553981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:r>
                  <a:rPr lang="en-US" dirty="0">
                    <a:ea typeface="Cambria Math" panose="02040503050406030204" pitchFamily="18" charset="0"/>
                  </a:rPr>
                  <a:t>Element-wise product of matrices </a:t>
                </a:r>
                <a:r>
                  <a:rPr lang="en-US" b="1" dirty="0">
                    <a:ea typeface="Cambria Math" panose="02040503050406030204" pitchFamily="18" charset="0"/>
                  </a:rPr>
                  <a:t>A </a:t>
                </a:r>
                <a:r>
                  <a:rPr lang="en-US" dirty="0">
                    <a:ea typeface="Cambria Math" panose="02040503050406030204" pitchFamily="18" charset="0"/>
                  </a:rPr>
                  <a:t>and </a:t>
                </a:r>
                <a:r>
                  <a:rPr lang="en-US" b="1" dirty="0">
                    <a:ea typeface="Cambria Math" panose="02040503050406030204" pitchFamily="18" charset="0"/>
                  </a:rPr>
                  <a:t>B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dirty="0">
                    <a:ea typeface="Cambria Math" panose="02040503050406030204" pitchFamily="18" charset="0"/>
                  </a:rPr>
                  <a:t>Pseudo-inverse of matrix </a:t>
                </a:r>
                <a:r>
                  <a:rPr lang="en-US" b="1" dirty="0">
                    <a:ea typeface="Cambria Math" panose="02040503050406030204" pitchFamily="18" charset="0"/>
                  </a:rPr>
                  <a:t>A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i="1" dirty="0">
                    <a:ea typeface="Cambria Math" panose="02040503050406030204" pitchFamily="18" charset="0"/>
                  </a:rPr>
                  <a:t>n</a:t>
                </a:r>
                <a:r>
                  <a:rPr lang="en-US" dirty="0">
                    <a:ea typeface="Cambria Math" panose="02040503050406030204" pitchFamily="18" charset="0"/>
                  </a:rPr>
                  <a:t>-</a:t>
                </a:r>
                <a:r>
                  <a:rPr lang="en-US" dirty="0" err="1">
                    <a:ea typeface="Cambria Math" panose="02040503050406030204" pitchFamily="18" charset="0"/>
                  </a:rPr>
                  <a:t>th</a:t>
                </a:r>
                <a:r>
                  <a:rPr lang="en-US" dirty="0">
                    <a:ea typeface="Cambria Math" panose="02040503050406030204" pitchFamily="18" charset="0"/>
                  </a:rPr>
                  <a:t> derivative of function </a:t>
                </a:r>
                <a:r>
                  <a:rPr lang="en-US" i="1" dirty="0">
                    <a:ea typeface="Cambria Math" panose="02040503050406030204" pitchFamily="18" charset="0"/>
                  </a:rPr>
                  <a:t>f</a:t>
                </a:r>
                <a:r>
                  <a:rPr lang="en-US" dirty="0">
                    <a:ea typeface="Cambria Math" panose="02040503050406030204" pitchFamily="18" charset="0"/>
                  </a:rPr>
                  <a:t> with respect to </a:t>
                </a:r>
                <a:r>
                  <a:rPr lang="en-US" i="1" dirty="0">
                    <a:ea typeface="Cambria Math" panose="02040503050406030204" pitchFamily="18" charset="0"/>
                  </a:rPr>
                  <a:t>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i="1" dirty="0">
                    <a:ea typeface="Cambria Math" panose="02040503050406030204" pitchFamily="18" charset="0"/>
                  </a:rPr>
                  <a:t>		</a:t>
                </a:r>
                <a:r>
                  <a:rPr lang="en-US" dirty="0">
                    <a:ea typeface="Cambria Math" panose="02040503050406030204" pitchFamily="18" charset="0"/>
                  </a:rPr>
                  <a:t>Gradient of function </a:t>
                </a:r>
                <a:r>
                  <a:rPr lang="en-US" i="1" dirty="0">
                    <a:ea typeface="Cambria Math" panose="02040503050406030204" pitchFamily="18" charset="0"/>
                  </a:rPr>
                  <a:t>f</a:t>
                </a:r>
                <a:r>
                  <a:rPr lang="en-US" dirty="0">
                    <a:ea typeface="Cambria Math" panose="02040503050406030204" pitchFamily="18" charset="0"/>
                  </a:rPr>
                  <a:t> with respect to </a:t>
                </a:r>
                <a:r>
                  <a:rPr lang="en-US" b="1" dirty="0">
                    <a:ea typeface="Cambria Math" panose="02040503050406030204" pitchFamily="18" charset="0"/>
                  </a:rPr>
                  <a:t>x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			</a:t>
                </a:r>
                <a:r>
                  <a:rPr lang="en-US" dirty="0">
                    <a:ea typeface="Cambria Math" panose="02040503050406030204" pitchFamily="18" charset="0"/>
                  </a:rPr>
                  <a:t>Hessian matrix of function </a:t>
                </a:r>
                <a:r>
                  <a:rPr lang="en-US" i="1" dirty="0">
                    <a:ea typeface="Cambria Math" panose="02040503050406030204" pitchFamily="18" charset="0"/>
                  </a:rPr>
                  <a:t>f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			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lit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		Probability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		Gaussian distribution with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		Expectation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		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	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	Covariance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corr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		Correlation coefficient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</a:t>
                </a:r>
                <a:r>
                  <a:rPr lang="en-US" dirty="0" err="1"/>
                  <a:t>Kullback-Leibler</a:t>
                </a:r>
                <a:r>
                  <a:rPr lang="en-US" dirty="0"/>
                  <a:t> divergence for distributions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𝐶𝐸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		Cross-entropy for distributions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7"/>
                <a:ext cx="9584265" cy="5539813"/>
              </a:xfrm>
              <a:blipFill>
                <a:blip r:embed="rId2"/>
                <a:stretch>
                  <a:fillRect l="-699" t="-770" b="-7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BA3C4-EC2A-46CE-A641-D00E30B61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446160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D198-ECAC-46CE-A639-E82F408E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Vector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480F5-A353-413F-A9DA-58100A2D2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1A51E-4343-4289-A110-0197A8493F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 descr="Eigenvalues, eigenvectors and PCA | Towards Data Science">
            <a:extLst>
              <a:ext uri="{FF2B5EF4-FFF2-40B4-BE49-F238E27FC236}">
                <a16:creationId xmlns:a16="http://schemas.microsoft.com/office/drawing/2014/main" id="{83EC7506-BC1B-4B02-8213-B1DB3E40F2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11" y="2295783"/>
            <a:ext cx="8191869" cy="461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A18F9-7411-4C19-A61B-D2AA158863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4075129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Singular value decomposition </a:t>
                </a:r>
                <a:r>
                  <a:rPr lang="en-US" dirty="0"/>
                  <a:t>(SVD) provides another way to factorize a matrix, into singular vectors and singular values</a:t>
                </a:r>
              </a:p>
              <a:p>
                <a:pPr lvl="1"/>
                <a:r>
                  <a:rPr lang="en-US" dirty="0"/>
                  <a:t>SVD is more generally applicable than eigen decomposition</a:t>
                </a:r>
              </a:p>
              <a:p>
                <a:pPr lvl="1"/>
                <a:r>
                  <a:rPr lang="en-US" dirty="0"/>
                  <a:t>Every real matrix has an SVD, but the same is not true of the eigen decomposition </a:t>
                </a:r>
              </a:p>
              <a:p>
                <a:pPr lvl="2"/>
                <a:r>
                  <a:rPr lang="en-US" dirty="0"/>
                  <a:t>E.g., if a matrix is not square, the eigen decomposition is not defined, and we must use SVD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SVD of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is given by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𝐔𝐃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matrix,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matrix,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pPr lvl="1"/>
                <a:r>
                  <a:rPr lang="en-US" dirty="0"/>
                  <a:t>The elements along the diagonal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are known as the </a:t>
                </a:r>
                <a:r>
                  <a:rPr lang="en-US" dirty="0">
                    <a:solidFill>
                      <a:srgbClr val="FF0000"/>
                    </a:solidFill>
                  </a:rPr>
                  <a:t>singular values </a:t>
                </a:r>
                <a:r>
                  <a:rPr lang="en-US" dirty="0"/>
                  <a:t>of </a:t>
                </a:r>
                <a:r>
                  <a:rPr lang="en-US" i="1" dirty="0"/>
                  <a:t>A</a:t>
                </a:r>
                <a:endParaRPr lang="en-US" dirty="0"/>
              </a:p>
              <a:p>
                <a:pPr lvl="1"/>
                <a:r>
                  <a:rPr lang="en-US" dirty="0"/>
                  <a:t>The columns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𝐔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are known as the </a:t>
                </a:r>
                <a:r>
                  <a:rPr lang="en-US" dirty="0">
                    <a:solidFill>
                      <a:srgbClr val="FF0000"/>
                    </a:solidFill>
                  </a:rPr>
                  <a:t>left-singular vectors</a:t>
                </a:r>
              </a:p>
              <a:p>
                <a:pPr lvl="1"/>
                <a:r>
                  <a:rPr lang="en-US" dirty="0"/>
                  <a:t>The columns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are known as the </a:t>
                </a:r>
                <a:r>
                  <a:rPr lang="en-US" dirty="0">
                    <a:solidFill>
                      <a:srgbClr val="FF0000"/>
                    </a:solidFill>
                  </a:rPr>
                  <a:t>right-singular vectors</a:t>
                </a:r>
              </a:p>
              <a:p>
                <a:r>
                  <a:rPr lang="en-US" dirty="0"/>
                  <a:t>For a non-square matrix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, the squares of the singular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the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Applications of SVD include computing the pseudo-inverse of non-square matrices, matrix approximation, determining the matrix rank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B4973-B521-49C4-BFD2-39C2B36C19F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3DF88-AF7C-441E-B881-D3F27C9D3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4003512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29D229-4588-470D-B77B-4EEA12835EB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SVD = </a:t>
                </a: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𝐔𝐃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br>
                  <a:rPr lang="en-US" b="1" dirty="0"/>
                </a:br>
                <a:endParaRPr lang="en-IN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429D229-4588-470D-B77B-4EEA12835E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219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5C972-6F57-48D1-B016-3FCAC31C1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65480-9C19-413D-8516-F0D61B36796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Singular Value Decomposition (SVD) in Python - AskPython">
            <a:extLst>
              <a:ext uri="{FF2B5EF4-FFF2-40B4-BE49-F238E27FC236}">
                <a16:creationId xmlns:a16="http://schemas.microsoft.com/office/drawing/2014/main" id="{EC1CADFF-88DB-4611-B389-3C7162F79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1941984"/>
            <a:ext cx="9172575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FF565-2095-4249-8D55-6255C5366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770261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7"/>
                <a:ext cx="6912767" cy="5367667"/>
              </a:xfrm>
            </p:spPr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Frobenius norm </a:t>
                </a:r>
                <a:r>
                  <a:rPr lang="en-US" dirty="0"/>
                  <a:t>–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calculates the square-root of the summed squares of the elements of matrix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This norm is similar to Euclidean norm of a vector</a:t>
                </a:r>
              </a:p>
              <a:p>
                <a:pPr marL="404788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Spectral norm </a:t>
                </a:r>
                <a:r>
                  <a:rPr lang="en-US" dirty="0"/>
                  <a:t>– is the largest singular value of matrix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b="1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The singular values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pPr marL="404788" lvl="1" indent="0">
                  <a:spcAft>
                    <a:spcPts val="600"/>
                  </a:spcAft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norm </a:t>
                </a:r>
                <a:r>
                  <a:rPr lang="en-US" dirty="0"/>
                  <a:t>– is the sum of the Euclidean norms of the columns of matrix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Max norm </a:t>
                </a:r>
                <a:r>
                  <a:rPr lang="en-US" dirty="0"/>
                  <a:t>– is the largest element of matrix </a:t>
                </a:r>
                <a:r>
                  <a:rPr lang="en-US" b="1" dirty="0"/>
                  <a:t>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7"/>
                <a:ext cx="6912767" cy="5367667"/>
              </a:xfrm>
              <a:blipFill>
                <a:blip r:embed="rId2"/>
                <a:stretch>
                  <a:fillRect l="-970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Matrix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08392" y="1869980"/>
                <a:ext cx="2153346" cy="11520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b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77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rad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392" y="1869980"/>
                <a:ext cx="2153346" cy="1152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405466" y="3598391"/>
                <a:ext cx="1836978" cy="364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b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7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70" b="1" i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466" y="3598391"/>
                <a:ext cx="1836978" cy="364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05467" y="4678293"/>
                <a:ext cx="2269532" cy="11520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b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e>
                      </m:nary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467" y="4678293"/>
                <a:ext cx="2269532" cy="11520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477476" y="6141479"/>
                <a:ext cx="2141099" cy="498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 b="1" i="1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1770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77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476" y="6141479"/>
                <a:ext cx="2141099" cy="498983"/>
              </a:xfrm>
              <a:prstGeom prst="rect">
                <a:avLst/>
              </a:prstGeom>
              <a:blipFill>
                <a:blip r:embed="rId6"/>
                <a:stretch>
                  <a:fillRect b="-36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BF760-0AAA-485C-839A-A91389E25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4186102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derivative</a:t>
                </a:r>
                <a:r>
                  <a:rPr lang="en-US" i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of </a:t>
                </a:r>
                <a:r>
                  <a:rPr lang="en-US" i="1" dirty="0"/>
                  <a:t>f </a:t>
                </a:r>
                <a:r>
                  <a:rPr lang="en-US" dirty="0"/>
                  <a:t>is defined as</a:t>
                </a:r>
              </a:p>
              <a:p>
                <a:endParaRPr lang="en-US" sz="6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 exists, </a:t>
                </a:r>
                <a:r>
                  <a:rPr lang="en-US" i="1" dirty="0"/>
                  <a:t>f</a:t>
                </a:r>
                <a:r>
                  <a:rPr lang="en-US" dirty="0"/>
                  <a:t> is said to be </a:t>
                </a:r>
                <a:r>
                  <a:rPr lang="en-US" dirty="0">
                    <a:solidFill>
                      <a:srgbClr val="FF0000"/>
                    </a:solidFill>
                  </a:rPr>
                  <a:t>differentiable</a:t>
                </a:r>
                <a:r>
                  <a:rPr lang="en-US" dirty="0"/>
                  <a:t> at </a:t>
                </a:r>
                <a:r>
                  <a:rPr lang="en-US" i="1" dirty="0"/>
                  <a:t>a</a:t>
                </a:r>
              </a:p>
              <a:p>
                <a:r>
                  <a:rPr lang="en-US" dirty="0"/>
                  <a:t>If </a:t>
                </a:r>
                <a:r>
                  <a:rPr lang="en-US" i="1" dirty="0"/>
                  <a:t>f</a:t>
                </a:r>
                <a:r>
                  <a:rPr lang="en-US" dirty="0"/>
                  <a:t> ‘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 is differentiable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, then </a:t>
                </a:r>
                <a:r>
                  <a:rPr lang="en-US" i="1" dirty="0"/>
                  <a:t>f</a:t>
                </a:r>
                <a:r>
                  <a:rPr lang="en-US" dirty="0"/>
                  <a:t> is differentiable on this interval</a:t>
                </a:r>
              </a:p>
              <a:p>
                <a:pPr lvl="1"/>
                <a:r>
                  <a:rPr lang="en-US" dirty="0"/>
                  <a:t>We can also interpret the derivative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as the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rate of change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respect to </a:t>
                </a:r>
                <a:r>
                  <a:rPr lang="en-US" i="1" dirty="0"/>
                  <a:t>x</a:t>
                </a:r>
              </a:p>
              <a:p>
                <a:pPr lvl="1"/>
                <a:r>
                  <a:rPr lang="en-US" dirty="0"/>
                  <a:t>I.e., for a small change in </a:t>
                </a:r>
                <a:r>
                  <a:rPr lang="en-US" i="1" dirty="0"/>
                  <a:t>x</a:t>
                </a:r>
                <a:r>
                  <a:rPr lang="en-US" dirty="0"/>
                  <a:t>, what is the rate of change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 </a:t>
                </a:r>
                <a:r>
                  <a:rPr lang="en-US" i="1" dirty="0"/>
                  <a:t>x</a:t>
                </a:r>
                <a:r>
                  <a:rPr lang="en-US" dirty="0"/>
                  <a:t> is an independent variable and </a:t>
                </a:r>
                <a:r>
                  <a:rPr lang="en-US" i="1" dirty="0"/>
                  <a:t>y</a:t>
                </a:r>
                <a:r>
                  <a:rPr lang="en-US" dirty="0"/>
                  <a:t> is a dependent variable, the following expressions are equivalent:</a:t>
                </a:r>
              </a:p>
              <a:p>
                <a:endParaRPr lang="en-US" sz="6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da-DK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𝐷𝑓</m:t>
                      </m:r>
                      <m:d>
                        <m:dPr>
                          <m:ctrlPr>
                            <a:rPr lang="da-DK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a-DK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symbols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i="1" dirty="0"/>
                  <a:t>D</a:t>
                </a:r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dirty="0">
                    <a:solidFill>
                      <a:srgbClr val="FF0000"/>
                    </a:solidFill>
                  </a:rPr>
                  <a:t>differentiation operators </a:t>
                </a:r>
                <a:r>
                  <a:rPr lang="en-US" dirty="0"/>
                  <a:t>that indicate operation of </a:t>
                </a:r>
                <a:r>
                  <a:rPr lang="en-US" dirty="0">
                    <a:solidFill>
                      <a:srgbClr val="FF0000"/>
                    </a:solidFill>
                  </a:rPr>
                  <a:t>differentiation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 r="-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73154-CE98-47D0-B593-3036C06A6F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0921D-15E8-49D9-84E4-C143D2687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806444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EC52C-7B98-4652-B08D-8A43F1D0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C6060-08E3-414B-B9CE-B721E8DC1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rules are used for computing the derivatives of explicit functions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64D2E2-4226-4F22-925E-8486C328D9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687EA-2F70-4EF2-A6A4-6B560E197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8880" y="2607550"/>
            <a:ext cx="5593022" cy="2646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E2EA0-951D-48AA-9F32-C0BFD22FC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1453" y="5208895"/>
            <a:ext cx="5726706" cy="577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4CDD1E-5316-4D04-8D3B-00F5B52671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1456" y="5758408"/>
            <a:ext cx="6464125" cy="1071772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82248-D113-4777-930D-B4097ED42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26573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64D21-C922-47D8-9CBE-1400F5A3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0CE44-D92D-4978-BC0D-44F6780667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derivative of the first derivative of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second derivative</a:t>
                </a:r>
                <a:r>
                  <a:rPr lang="en-US" b="1" dirty="0"/>
                  <a:t>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/>
              </a:p>
              <a:p>
                <a:endParaRPr lang="en-US" sz="600" i="1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𝑑𝑓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second derivative quantifies how the rate of change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changing</a:t>
                </a:r>
              </a:p>
              <a:p>
                <a:pPr lvl="1"/>
                <a:r>
                  <a:rPr lang="en-US" dirty="0"/>
                  <a:t>E.g., in physics, if the function describes the displacement of an object, the first derivative gives the velocity of the object (i.e., the rate of change of the position)</a:t>
                </a:r>
              </a:p>
              <a:p>
                <a:pPr lvl="1"/>
                <a:r>
                  <a:rPr lang="en-US" dirty="0"/>
                  <a:t>The second derivative gives the acceleration of the object (i.e., the rate of change of the velocity)</a:t>
                </a:r>
              </a:p>
              <a:p>
                <a:r>
                  <a:rPr lang="en-US" dirty="0"/>
                  <a:t>If we apply the differentiation operation any number of times, we obtain the </a:t>
                </a:r>
                <a:r>
                  <a:rPr lang="en-US" i="1" dirty="0">
                    <a:solidFill>
                      <a:srgbClr val="FF0000"/>
                    </a:solidFill>
                  </a:rPr>
                  <a:t>n</a:t>
                </a:r>
                <a:r>
                  <a:rPr lang="en-US" dirty="0">
                    <a:solidFill>
                      <a:srgbClr val="FF0000"/>
                    </a:solidFill>
                  </a:rPr>
                  <a:t>-</a:t>
                </a:r>
                <a:r>
                  <a:rPr lang="en-US" dirty="0" err="1">
                    <a:solidFill>
                      <a:srgbClr val="FF0000"/>
                    </a:solidFill>
                  </a:rPr>
                  <a:t>th</a:t>
                </a:r>
                <a:r>
                  <a:rPr lang="en-US" dirty="0">
                    <a:solidFill>
                      <a:srgbClr val="FF0000"/>
                    </a:solidFill>
                  </a:rPr>
                  <a:t> derivative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80CE44-D92D-4978-BC0D-44F678066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DC15F-F305-4CAE-9EC9-7BC560B5923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18A47-A0B1-4367-B5D1-EB41ECB2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92397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A6B19-4064-453E-B51F-DC8C8F53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Taylor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75E924-CFEB-4050-85F0-DAA10EDF09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Taylor series </a:t>
                </a:r>
                <a:r>
                  <a:rPr lang="en-US" dirty="0"/>
                  <a:t>provides a method to approximate any function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if we have the first </a:t>
                </a:r>
                <a:r>
                  <a:rPr lang="en-US" i="1" dirty="0"/>
                  <a:t>n</a:t>
                </a:r>
                <a:r>
                  <a:rPr lang="en-US" dirty="0"/>
                  <a:t> derivatives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dirty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dirty="0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instance, for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the second-order approximation of a function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</a:t>
                </a:r>
              </a:p>
              <a:p>
                <a:endParaRPr lang="en-US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Similarly, the approximation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a Taylor polynomial of </a:t>
                </a:r>
                <a:r>
                  <a:rPr lang="en-US" i="1" dirty="0"/>
                  <a:t>n</a:t>
                </a:r>
                <a:r>
                  <a:rPr lang="en-US" dirty="0"/>
                  <a:t>-degree is</a:t>
                </a:r>
              </a:p>
              <a:p>
                <a:endParaRPr lang="en-US" sz="600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)≈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dirty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75E924-CFEB-4050-85F0-DAA10EDF09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CC317A-6D2A-4AD0-9ACD-FEC31FB70FE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89E86-5DFF-4BC1-A1D1-8A782C4A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67" y="5182344"/>
            <a:ext cx="3209926" cy="2376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AFD1E46-3718-4137-845C-0193C4C073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1032" y="5398369"/>
                <a:ext cx="5612264" cy="16993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Palatino Linotype" panose="0204050205050503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1pPr>
                <a:lvl2pPr marL="631825" indent="-227013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2pPr>
                <a:lvl3pPr marL="914400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Courier New" panose="02070309020205020404" pitchFamily="49" charset="0"/>
                  <a:buChar char="o"/>
                  <a:defRPr sz="16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3pPr>
                <a:lvl4pPr marL="1146175" indent="-1746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4pPr>
                <a:lvl5pPr marL="1376363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»"/>
                  <a:defRPr sz="12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5pPr>
                <a:lvl6pPr marL="2514389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51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713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74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For example, the figure shows the first-order, second-order, and fifth-order polynomial of the exponential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 at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AFD1E46-3718-4137-845C-0193C4C07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32" y="5398369"/>
                <a:ext cx="5612264" cy="1699388"/>
              </a:xfrm>
              <a:prstGeom prst="rect">
                <a:avLst/>
              </a:prstGeom>
              <a:blipFill>
                <a:blip r:embed="rId4"/>
                <a:stretch>
                  <a:fillRect l="-1194" t="-2518" r="-10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5"/>
              </a:rPr>
              <a:t>http://d2l.ai/chapter_appendix-mathematics-for-deep-learning/single-variable-calculus.html</a:t>
            </a:r>
            <a:endParaRPr lang="en-US" sz="1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33558-AFA7-4664-9CA6-2AA220EB9A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7711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30EA-9B12-4E9E-B4C2-B8F021E3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C8F2CD-1D59-4F2A-AF20-A0B5F6C93E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provide a geometric interpretation of the derivatives, let’s consider a first-order Taylor series approximation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sz="6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𝑑𝑓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expression approximates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by a line which passes through the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has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𝑑𝑓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(i.e.,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dirty="0"/>
                  <a:t> at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C8F2CD-1D59-4F2A-AF20-A0B5F6C93E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1E1536-D2D4-46FA-BD35-07A92E05AF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C4AD99-D41A-4D0C-88CE-687BA0F83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7"/>
          <a:stretch/>
        </p:blipFill>
        <p:spPr>
          <a:xfrm>
            <a:off x="5173218" y="4822305"/>
            <a:ext cx="3792739" cy="2658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52B58A-E2E9-4074-8606-9322235C299E}"/>
              </a:ext>
            </a:extLst>
          </p:cNvPr>
          <p:cNvSpPr txBox="1">
            <a:spLocks/>
          </p:cNvSpPr>
          <p:nvPr/>
        </p:nvSpPr>
        <p:spPr>
          <a:xfrm>
            <a:off x="276675" y="4678288"/>
            <a:ext cx="4752527" cy="2103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31825" indent="-227013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914400" indent="-173038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146175" indent="-17462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1376363" indent="-173038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389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3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Therefore, the first derivative of a function is also the </a:t>
            </a:r>
            <a:r>
              <a:rPr lang="en-US" dirty="0">
                <a:solidFill>
                  <a:srgbClr val="FF0000"/>
                </a:solidFill>
              </a:rPr>
              <a:t>slope of the tangent line</a:t>
            </a:r>
            <a:r>
              <a:rPr lang="en-US" dirty="0"/>
              <a:t> to the curve of the function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4"/>
              </a:rPr>
              <a:t>http://d2l.ai/chapter_appendix-mathematics-for-deep-learning/single-variable-calculus.html</a:t>
            </a:r>
            <a:endParaRPr lang="en-US" sz="1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1676F2-FA36-45AD-B36D-D983C2010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039114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A76B2-7FE6-4CAC-AA72-C078F99D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derivative test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FF3D30-993A-403B-A42B-6A836CA3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600" y="1647304"/>
            <a:ext cx="6683944" cy="590191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70F3D3-9D61-41B1-97A5-75C69F2C7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47852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Vector </a:t>
                </a:r>
                <a:r>
                  <a:rPr lang="en-US" dirty="0"/>
                  <a:t>definition</a:t>
                </a:r>
              </a:p>
              <a:p>
                <a:pPr lvl="1"/>
                <a:r>
                  <a:rPr lang="en-US" b="1" dirty="0"/>
                  <a:t>Computer science</a:t>
                </a:r>
                <a:r>
                  <a:rPr lang="en-US" dirty="0"/>
                  <a:t>: </a:t>
                </a:r>
                <a:r>
                  <a:rPr lang="en-US" i="1" dirty="0">
                    <a:solidFill>
                      <a:srgbClr val="FF0000"/>
                    </a:solidFill>
                  </a:rPr>
                  <a:t>vector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is a one-dimensional array of ordered real-valued scalars</a:t>
                </a:r>
              </a:p>
              <a:p>
                <a:pPr lvl="1"/>
                <a:r>
                  <a:rPr lang="en-US" b="1" dirty="0"/>
                  <a:t>Mathematics</a:t>
                </a:r>
                <a:r>
                  <a:rPr lang="en-US" dirty="0"/>
                  <a:t>: </a:t>
                </a:r>
                <a:r>
                  <a:rPr lang="en-US" i="1" dirty="0">
                    <a:solidFill>
                      <a:srgbClr val="FF0000"/>
                    </a:solidFill>
                  </a:rPr>
                  <a:t>vector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is a quantity possessing both magnitude and direction, represented by an arrow indicating the direction, and the length of which is proportional to the magnitude</a:t>
                </a:r>
              </a:p>
              <a:p>
                <a:r>
                  <a:rPr lang="en-US" dirty="0"/>
                  <a:t>Vectors are written in column form or in row form</a:t>
                </a:r>
              </a:p>
              <a:p>
                <a:pPr lvl="1"/>
                <a:r>
                  <a:rPr lang="en-US" dirty="0"/>
                  <a:t>Denoted by bold-font lower-case letters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For a general form vector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 vector lies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138209-78FD-4800-909A-D00B916F23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65104" y="6334475"/>
                <a:ext cx="1478764" cy="958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70" dirty="0"/>
                  <a:t> </a:t>
                </a:r>
                <a14:m>
                  <m:oMath xmlns:m="http://schemas.openxmlformats.org/officeDocument/2006/math">
                    <m:r>
                      <a:rPr lang="en-US" sz="177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77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77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77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77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77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77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770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177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104" y="6334475"/>
                <a:ext cx="1478764" cy="958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6142D3-76E9-4BB2-AC3B-7AC5934660C2}"/>
                  </a:ext>
                </a:extLst>
              </p:cNvPr>
              <p:cNvSpPr txBox="1"/>
              <p:nvPr/>
            </p:nvSpPr>
            <p:spPr>
              <a:xfrm>
                <a:off x="2384781" y="4470043"/>
                <a:ext cx="1478764" cy="9956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70" dirty="0"/>
                  <a:t> </a:t>
                </a:r>
                <a14:m>
                  <m:oMath xmlns:m="http://schemas.openxmlformats.org/officeDocument/2006/math">
                    <m:r>
                      <a:rPr lang="en-US" sz="177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77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77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77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770" i="1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77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77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26142D3-76E9-4BB2-AC3B-7AC593466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781" y="4470043"/>
                <a:ext cx="1478764" cy="9956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3B8DB-6647-4A7D-8A3C-C64B571BC4CE}"/>
                  </a:ext>
                </a:extLst>
              </p:cNvPr>
              <p:cNvSpPr txBox="1"/>
              <p:nvPr/>
            </p:nvSpPr>
            <p:spPr>
              <a:xfrm>
                <a:off x="4322234" y="4775407"/>
                <a:ext cx="3298838" cy="364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770" dirty="0"/>
                  <a:t> </a:t>
                </a:r>
                <a14:m>
                  <m:oMath xmlns:m="http://schemas.openxmlformats.org/officeDocument/2006/math">
                    <m:r>
                      <a:rPr lang="en-US" sz="177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177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77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77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77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77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77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177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177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3B8DB-6647-4A7D-8A3C-C64B571BC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234" y="4775407"/>
                <a:ext cx="3298838" cy="3647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1C402-291B-4BB5-809D-DF2EC2FB0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580282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646EB-B648-4D11-82E8-46F0094E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423E8-25E5-41D4-9726-F0857A6CC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CD702-C96E-458A-AF6B-57B71345D5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 descr="Derivative - Wikipedia">
            <a:extLst>
              <a:ext uri="{FF2B5EF4-FFF2-40B4-BE49-F238E27FC236}">
                <a16:creationId xmlns:a16="http://schemas.microsoft.com/office/drawing/2014/main" id="{C3CF840F-33DA-4109-BF7D-3E00CA6FFF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80" y="1718019"/>
            <a:ext cx="5832648" cy="554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820A3-18AD-4951-A167-EFE6FDDB3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831083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80032-BF26-4AA0-8CDC-88B4F1CA0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68D51E-4113-4FE5-9192-C1B419B18E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So far, we looked at functions of a single variable,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Functions that depend on many variables are called </a:t>
                </a:r>
                <a:r>
                  <a:rPr lang="en-US" dirty="0">
                    <a:solidFill>
                      <a:srgbClr val="FF0000"/>
                    </a:solidFill>
                  </a:rPr>
                  <a:t>multivariate functions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 multivariate function with </a:t>
                </a:r>
                <a:r>
                  <a:rPr lang="en-US" i="1" dirty="0"/>
                  <a:t>n</a:t>
                </a:r>
                <a:r>
                  <a:rPr lang="en-US" dirty="0"/>
                  <a:t> variables</a:t>
                </a:r>
              </a:p>
              <a:p>
                <a:pPr lvl="1"/>
                <a:r>
                  <a:rPr lang="en-US" dirty="0"/>
                  <a:t>The input is an </a:t>
                </a:r>
                <a:r>
                  <a:rPr lang="en-US" i="1" dirty="0"/>
                  <a:t>n</a:t>
                </a:r>
                <a:r>
                  <a:rPr lang="en-US" dirty="0"/>
                  <a:t>-dimensional vector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,…,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and the output is a scalar </a:t>
                </a:r>
                <a:r>
                  <a:rPr lang="en-US" i="1" dirty="0"/>
                  <a:t>y</a:t>
                </a:r>
              </a:p>
              <a:p>
                <a:pPr lvl="1"/>
                <a:r>
                  <a:rPr lang="en-US" dirty="0"/>
                  <a:t>The mapping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partial derivative </a:t>
                </a:r>
                <a:r>
                  <a:rPr lang="en-US" dirty="0"/>
                  <a:t>of </a:t>
                </a:r>
                <a:r>
                  <a:rPr lang="en-US" i="1" dirty="0"/>
                  <a:t>y</a:t>
                </a:r>
                <a:r>
                  <a:rPr lang="en-US" dirty="0"/>
                  <a:t> with respect to its </a:t>
                </a:r>
                <a:r>
                  <a:rPr lang="en-US" i="1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</a:t>
                </a:r>
              </a:p>
              <a:p>
                <a:endParaRPr lang="en-US" sz="6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,…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 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,… 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… 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</m:oMath>
                </a14:m>
                <a:r>
                  <a:rPr lang="en-US" dirty="0"/>
                  <a:t> pronounced “del” or we can just say “partial derivative”), we can treat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calculate the derivative of </a:t>
                </a:r>
                <a:r>
                  <a:rPr lang="en-US" i="1" dirty="0"/>
                  <a:t>y</a:t>
                </a:r>
                <a:r>
                  <a:rPr lang="en-US" dirty="0"/>
                  <a:t> only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For notation of partial derivatives, the following are equivalent:</a:t>
                </a:r>
              </a:p>
              <a:p>
                <a:endParaRPr lang="en-US" sz="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da-DK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1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da-DK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da-DK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da-DK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68D51E-4113-4FE5-9192-C1B419B18E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09604-F8CB-4AD6-99A4-0F6288DBAE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91C2C-FD5F-44B1-890E-61E1E0D577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922147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027-236E-4B18-ABEA-3EB454F7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Derivative - Animation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75BC1-3767-4EDE-A893-D506566E0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17099-F009-4298-9961-4411711F967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 descr="Partial-derivatives GIFs - Get the best GIF on GIPHY">
            <a:extLst>
              <a:ext uri="{FF2B5EF4-FFF2-40B4-BE49-F238E27FC236}">
                <a16:creationId xmlns:a16="http://schemas.microsoft.com/office/drawing/2014/main" id="{56FBABF9-3E2B-4BCD-9EC9-6A25A198C6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68" y="1656659"/>
            <a:ext cx="7776864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94B38-82AE-4E8D-B1A8-957FCB2A7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472489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BBED8-682D-47C6-99EF-79418D1B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D3B6B-4F3E-4E66-B320-B77FC37717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6"/>
                <a:ext cx="9584265" cy="568159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concatenate partial derivatives of a multivariate function with respect to all its input variables to obtain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gradient</a:t>
                </a:r>
                <a:r>
                  <a:rPr lang="en-US" dirty="0"/>
                  <a:t> vector of the function</a:t>
                </a:r>
              </a:p>
              <a:p>
                <a:r>
                  <a:rPr lang="en-US" dirty="0"/>
                  <a:t>The gradient of the multivariate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respect to the </a:t>
                </a:r>
                <a:r>
                  <a:rPr lang="en-US" i="1" dirty="0"/>
                  <a:t>n</a:t>
                </a:r>
                <a:r>
                  <a:rPr lang="en-US" dirty="0"/>
                  <a:t>-dimensional input vector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,…,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is a vector of </a:t>
                </a:r>
                <a:r>
                  <a:rPr lang="en-US" i="1" dirty="0"/>
                  <a:t>n</a:t>
                </a:r>
                <a:r>
                  <a:rPr lang="en-US" dirty="0"/>
                  <a:t> partial derivatives</a:t>
                </a:r>
              </a:p>
              <a:p>
                <a:endParaRPr lang="en-US" sz="6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,…,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there is no ambiguity, the notations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often used for the gradient 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symbol for the gradient is the Greek letter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</m:oMath>
                </a14:m>
                <a:r>
                  <a:rPr lang="en-US" dirty="0"/>
                  <a:t> (pronounced “</a:t>
                </a:r>
                <a:r>
                  <a:rPr lang="en-US" dirty="0" err="1"/>
                  <a:t>nabla</a:t>
                </a:r>
                <a:r>
                  <a:rPr lang="en-US" dirty="0"/>
                  <a:t>”), although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more often it is pronounced “gradient of </a:t>
                </a:r>
                <a:r>
                  <a:rPr lang="en-US" i="1" dirty="0"/>
                  <a:t>f</a:t>
                </a:r>
                <a:r>
                  <a:rPr lang="en-US" dirty="0"/>
                  <a:t> with respect to </a:t>
                </a:r>
                <a:r>
                  <a:rPr lang="en-US" b="1" dirty="0"/>
                  <a:t>x</a:t>
                </a:r>
                <a:r>
                  <a:rPr lang="en-US" dirty="0"/>
                  <a:t>” </a:t>
                </a:r>
              </a:p>
              <a:p>
                <a:r>
                  <a:rPr lang="en-US" dirty="0"/>
                  <a:t>In ML, the gradient descent algorithm relies on the opposite direction of the gradient of the loss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with respect to the model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minimizing the loss function</a:t>
                </a:r>
              </a:p>
              <a:p>
                <a:pPr lvl="1"/>
                <a:r>
                  <a:rPr lang="en-US" dirty="0"/>
                  <a:t>Adversarial examples can be created by adding perturbation in the direction of the gradient of the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/>
                  <a:t> with respect to input examples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maximizing the loss function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8D3B6B-4F3E-4E66-B320-B77FC37717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6"/>
                <a:ext cx="9584265" cy="5681597"/>
              </a:xfrm>
              <a:blipFill>
                <a:blip r:embed="rId3"/>
                <a:stretch>
                  <a:fillRect l="-699" t="-7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CC856-DBA7-402B-9D46-02FDF71B0A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13EB3-61CF-4BC3-A534-C456E2812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738754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6A5E-823A-4207-8122-AF896270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BABFE-E1E5-4A45-ABC1-F783EB402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B713D-025E-4AAA-82BA-9CE367D4E8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8" name="Picture 4" descr="Investigating the calculus sequence with GeoGebra - Learn Implement Share">
            <a:extLst>
              <a:ext uri="{FF2B5EF4-FFF2-40B4-BE49-F238E27FC236}">
                <a16:creationId xmlns:a16="http://schemas.microsoft.com/office/drawing/2014/main" id="{3B0AE9B9-E40D-40C7-9206-DFA4893971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76" y="2090932"/>
            <a:ext cx="9507652" cy="489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89F99-12FA-4226-A253-A69B157A7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650927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96A5E-823A-4207-8122-AF896270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BABFE-E1E5-4A45-ABC1-F783EB402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6B713D-025E-4AAA-82BA-9CE367D4E83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Gradient Descent in Machine Learning - Javatpoint">
            <a:extLst>
              <a:ext uri="{FF2B5EF4-FFF2-40B4-BE49-F238E27FC236}">
                <a16:creationId xmlns:a16="http://schemas.microsoft.com/office/drawing/2014/main" id="{364CB993-E43C-4872-94C1-DC1D9523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20" y="2307721"/>
            <a:ext cx="8555785" cy="515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4597F-0B8B-408C-8519-9ED2259FD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803108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9E15-9884-475D-A001-66801E737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56" y="357711"/>
            <a:ext cx="10058400" cy="1050573"/>
          </a:xfrm>
        </p:spPr>
        <p:txBody>
          <a:bodyPr/>
          <a:lstStyle/>
          <a:p>
            <a:r>
              <a:rPr lang="en-US" dirty="0"/>
              <a:t>Animation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449D3-1CA3-4964-AF3F-E920BE87F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FEE7D-C712-42A5-AE76-A3A1FE306E4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4" name="Picture 2" descr="Best Gradient Descent GIFs | Gfycat">
            <a:extLst>
              <a:ext uri="{FF2B5EF4-FFF2-40B4-BE49-F238E27FC236}">
                <a16:creationId xmlns:a16="http://schemas.microsoft.com/office/drawing/2014/main" id="{0DE16A23-0DE6-425C-AA4A-FD5897C9F0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18" y="2109435"/>
            <a:ext cx="9221180" cy="51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E603C-388D-4042-9E92-4F19589BB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999140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7832-79E3-400A-A22D-E00D96A4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Hessian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B0E7A8-5A70-4894-B133-A04BC88772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calculate the second-order partial derivatives of multivariate functions, we need to calculate the derivatives for all combination of input variables</a:t>
                </a:r>
              </a:p>
              <a:p>
                <a:r>
                  <a:rPr lang="en-US" dirty="0"/>
                  <a:t>That is, for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an </a:t>
                </a:r>
                <a:r>
                  <a:rPr lang="en-US" i="1" dirty="0"/>
                  <a:t>n</a:t>
                </a:r>
                <a:r>
                  <a:rPr lang="en-US" dirty="0"/>
                  <a:t>-dimensional input vector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,…,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second partial derivatives for any choice of </a:t>
                </a:r>
                <a:r>
                  <a:rPr lang="en-US" i="1" dirty="0" err="1"/>
                  <a:t>i</a:t>
                </a:r>
                <a:r>
                  <a:rPr lang="en-US" dirty="0"/>
                  <a:t> and </a:t>
                </a:r>
                <a:r>
                  <a:rPr lang="en-US" i="1" dirty="0"/>
                  <a:t>j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i="1" dirty="0"/>
              </a:p>
              <a:p>
                <a:r>
                  <a:rPr lang="en-US" dirty="0"/>
                  <a:t>The second partial derivatives are assembled in a matrix called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Hessian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e>
                                      <m:sup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Computing and storing the Hessian matrix for functions with high-dimensional inputs can be computationally prohibitive</a:t>
                </a:r>
              </a:p>
              <a:p>
                <a:pPr lvl="1"/>
                <a:r>
                  <a:rPr lang="en-US" dirty="0"/>
                  <a:t>E.g., the loss function for a ResNet50 model with approximately 23 million parameters, has a Hessian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23 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×23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=529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dirty="0"/>
                  <a:t> (trillion) parameters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B0E7A8-5A70-4894-B133-A04BC88772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 b="-9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B87CA-B226-489C-8D81-8498A9555A8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19C85-1076-4D6D-BF58-30E3EEF30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332478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0E47-7BFE-4315-9FBC-EC6FCBF6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Jacobian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80501-8E94-41ED-BA49-B54E9A43B9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6"/>
                <a:ext cx="9584265" cy="5467805"/>
              </a:xfrm>
            </p:spPr>
            <p:txBody>
              <a:bodyPr/>
              <a:lstStyle/>
              <a:p>
                <a:r>
                  <a:rPr lang="en-US" dirty="0"/>
                  <a:t>The concept of derivatives can be further generalized to </a:t>
                </a:r>
                <a:r>
                  <a:rPr lang="en-US" dirty="0">
                    <a:solidFill>
                      <a:srgbClr val="FF0000"/>
                    </a:solidFill>
                  </a:rPr>
                  <a:t>vector-valued functions </a:t>
                </a:r>
                <a:r>
                  <a:rPr lang="en-US" dirty="0"/>
                  <a:t>(or, </a:t>
                </a:r>
                <a:r>
                  <a:rPr lang="en-US" dirty="0">
                    <a:solidFill>
                      <a:srgbClr val="FF0000"/>
                    </a:solidFill>
                  </a:rPr>
                  <a:t>vector fields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For an </a:t>
                </a:r>
                <a:r>
                  <a:rPr lang="en-US" i="1" dirty="0"/>
                  <a:t>n</a:t>
                </a:r>
                <a:r>
                  <a:rPr lang="en-US" dirty="0"/>
                  <a:t>-dimensional input vector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,…,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the vector of functions is given as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matrix of first-order partial derivates of the vector-valued function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called 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Jacobian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For example, in robotics a robot Jacobian matrix gives the partial derivatives of the translational and angular velocities of the robot end-effector with respect to the joints (i.e., axes) velocities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80501-8E94-41ED-BA49-B54E9A43B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6"/>
                <a:ext cx="9584265" cy="5467805"/>
              </a:xfrm>
              <a:blipFill>
                <a:blip r:embed="rId2"/>
                <a:stretch>
                  <a:fillRect l="-699" t="-780" r="-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A97CA-C98A-4B10-A460-FFB782C327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Differential Calculus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C9640-73C7-418F-95C0-5184E3C7C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590133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defined on the domain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definite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integral</a:t>
                </a:r>
                <a:r>
                  <a:rPr lang="en-US" dirty="0"/>
                  <a:t> of the function is denoted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Geometric interpretation of the integral is the area between the horizontal axis and the graph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between the points </a:t>
                </a:r>
                <a:r>
                  <a:rPr lang="en-US" i="1" dirty="0"/>
                  <a:t>a</a:t>
                </a:r>
                <a:r>
                  <a:rPr lang="en-US" dirty="0"/>
                  <a:t> and </a:t>
                </a:r>
                <a:r>
                  <a:rPr lang="en-US" i="1" dirty="0"/>
                  <a:t>b</a:t>
                </a:r>
              </a:p>
              <a:p>
                <a:pPr lvl="1"/>
                <a:r>
                  <a:rPr lang="en-US" dirty="0"/>
                  <a:t>In this figure, the integral is the sum of blue areas (where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&gt;0)</m:t>
                    </m:r>
                  </m:oMath>
                </a14:m>
                <a:r>
                  <a:rPr lang="en-US" dirty="0"/>
                  <a:t> minus the pink area (where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A77435-8500-45BB-84CA-C26425290D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Integral Calculus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946" y="5110336"/>
            <a:ext cx="3744415" cy="2246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4"/>
              </a:rPr>
              <a:t>https://mjo.osborne.economics.utoronto.ca/index.php/tutorial/index/1/clc/t</a:t>
            </a:r>
            <a:endParaRPr lang="en-US" sz="1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DA5DAF9-E195-4FA6-83FB-7FDE45DF82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4048063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7" y="2090807"/>
                <a:ext cx="6192687" cy="536766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interpretation of a vector: </a:t>
                </a:r>
                <a:r>
                  <a:rPr lang="en-US" dirty="0">
                    <a:solidFill>
                      <a:srgbClr val="FF0000"/>
                    </a:solidFill>
                  </a:rPr>
                  <a:t>point in space</a:t>
                </a:r>
              </a:p>
              <a:p>
                <a:pPr lvl="1"/>
                <a:r>
                  <a:rPr lang="en-US" dirty="0"/>
                  <a:t>E.g., in 2D we can visualize the data points with respect to a coordinate origin </a:t>
                </a:r>
              </a:p>
              <a:p>
                <a:pPr lvl="1"/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dirty="0"/>
                  <a:t>Second interpretation of a vector: </a:t>
                </a:r>
                <a:r>
                  <a:rPr lang="en-US" dirty="0">
                    <a:solidFill>
                      <a:srgbClr val="FF0000"/>
                    </a:solidFill>
                  </a:rPr>
                  <a:t>direction in space</a:t>
                </a:r>
              </a:p>
              <a:p>
                <a:pPr lvl="1"/>
                <a:r>
                  <a:rPr lang="en-US" dirty="0"/>
                  <a:t>E.g., the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3, 2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has a direction of 3 steps to the right and 2 steps up</a:t>
                </a:r>
              </a:p>
              <a:p>
                <a:pPr lvl="1"/>
                <a:r>
                  <a:rPr lang="en-US" dirty="0"/>
                  <a:t>The notation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acc>
                  </m:oMath>
                </a14:m>
                <a:r>
                  <a:rPr lang="en-US" dirty="0"/>
                  <a:t> is sometimes used to indicate that the vectors have a direction</a:t>
                </a:r>
              </a:p>
              <a:p>
                <a:pPr lvl="1"/>
                <a:r>
                  <a:rPr lang="en-US" dirty="0"/>
                  <a:t>All vectors in the figure have the same direction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Vector </a:t>
                </a:r>
                <a:r>
                  <a:rPr lang="en-US" dirty="0">
                    <a:solidFill>
                      <a:srgbClr val="FF0000"/>
                    </a:solidFill>
                  </a:rPr>
                  <a:t>addition</a:t>
                </a:r>
              </a:p>
              <a:p>
                <a:pPr lvl="1"/>
                <a:r>
                  <a:rPr lang="en-US" dirty="0"/>
                  <a:t>We add the coordinates, and follow the directions given by the two vectors that are added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7" y="2090807"/>
                <a:ext cx="6192687" cy="5367667"/>
              </a:xfrm>
              <a:blipFill>
                <a:blip r:embed="rId3"/>
                <a:stretch>
                  <a:fillRect l="-1083" t="-795" r="-8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E7CB9-869C-48BF-954F-DD522951A50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693" y="3814192"/>
            <a:ext cx="2320391" cy="1713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691" y="5686403"/>
            <a:ext cx="2419853" cy="1794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696" y="1894334"/>
            <a:ext cx="2302805" cy="1728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7"/>
              </a:rPr>
              <a:t>http://d2l.ai/chapter_appendix-mathematics-for-deep-learning/geometry-linear-algebraic-ops.html#geometry-of-vectors</a:t>
            </a:r>
            <a:endParaRPr lang="en-US" sz="1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6A26FF-E873-4D54-AD13-758FA302C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9150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BBE5-C642-4F67-A65E-D531A499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4E83B-8376-4739-B389-9ED5364EFA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Optimization</a:t>
                </a:r>
                <a:r>
                  <a:rPr lang="en-US" dirty="0"/>
                  <a:t> is concerned with optimizing an </a:t>
                </a:r>
                <a:r>
                  <a:rPr lang="en-US" dirty="0">
                    <a:solidFill>
                      <a:srgbClr val="FF0000"/>
                    </a:solidFill>
                  </a:rPr>
                  <a:t>objective function </a:t>
                </a:r>
                <a:r>
                  <a:rPr lang="en-US" dirty="0"/>
                  <a:t>— finding the value of an argument that minimizes of maximizes the function</a:t>
                </a:r>
              </a:p>
              <a:p>
                <a:pPr lvl="1"/>
                <a:r>
                  <a:rPr lang="en-US" dirty="0"/>
                  <a:t>Most optimization algorithms are formulated in terms of minimizing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Maximization is accomplished vie minimizing the negative of an objective function (e.g., minimize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In minimization problems, the objective function is often referred to as a </a:t>
                </a:r>
                <a:r>
                  <a:rPr lang="en-US" dirty="0">
                    <a:solidFill>
                      <a:srgbClr val="FF0000"/>
                    </a:solidFill>
                  </a:rPr>
                  <a:t>cost function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rgbClr val="FF0000"/>
                    </a:solidFill>
                  </a:rPr>
                  <a:t>loss function </a:t>
                </a:r>
                <a:r>
                  <a:rPr lang="en-US" dirty="0"/>
                  <a:t>or</a:t>
                </a:r>
                <a:r>
                  <a:rPr lang="en-US" dirty="0">
                    <a:solidFill>
                      <a:srgbClr val="FF0000"/>
                    </a:solidFill>
                  </a:rPr>
                  <a:t> error function</a:t>
                </a:r>
              </a:p>
              <a:p>
                <a:r>
                  <a:rPr lang="en-US" dirty="0"/>
                  <a:t>Optimization is very important for machine learning</a:t>
                </a:r>
              </a:p>
              <a:p>
                <a:pPr lvl="1"/>
                <a:r>
                  <a:rPr lang="en-US" dirty="0"/>
                  <a:t>The performance of optimization algorithms affect the model’s training efficiency</a:t>
                </a:r>
              </a:p>
              <a:p>
                <a:r>
                  <a:rPr lang="en-US" dirty="0"/>
                  <a:t>Most optimization problems in machine learning are </a:t>
                </a:r>
                <a:r>
                  <a:rPr lang="en-US" dirty="0">
                    <a:solidFill>
                      <a:srgbClr val="FF0000"/>
                    </a:solidFill>
                  </a:rPr>
                  <a:t>nonconvex</a:t>
                </a:r>
              </a:p>
              <a:p>
                <a:pPr lvl="1"/>
                <a:r>
                  <a:rPr lang="en-US" dirty="0"/>
                  <a:t>Meaning that the loss function is not a convex function</a:t>
                </a:r>
              </a:p>
              <a:p>
                <a:pPr lvl="1"/>
                <a:r>
                  <a:rPr lang="en-US" dirty="0"/>
                  <a:t>Nonetheless, the design and analysis of algorithms for solving convex problems has been very instructive for advancing the field of machine learning</a:t>
                </a:r>
              </a:p>
              <a:p>
                <a:pPr lvl="1"/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44E83B-8376-4739-B389-9ED5364EF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B4910-E48A-4C50-A819-045E2ACDBB2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B117A-BFEB-4C32-81F4-B33779BD83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9943765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04" y="4678288"/>
            <a:ext cx="3919884" cy="2664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and machine learning have related, but somewhat different goals</a:t>
            </a:r>
          </a:p>
          <a:p>
            <a:pPr lvl="1"/>
            <a:r>
              <a:rPr lang="en-US" dirty="0"/>
              <a:t>Goal in optimization: minimize an objective function</a:t>
            </a:r>
          </a:p>
          <a:p>
            <a:pPr lvl="2"/>
            <a:r>
              <a:rPr lang="en-US" dirty="0"/>
              <a:t>For a set of training examples, reduce the </a:t>
            </a:r>
            <a:r>
              <a:rPr lang="en-US" dirty="0">
                <a:solidFill>
                  <a:srgbClr val="FF0000"/>
                </a:solidFill>
              </a:rPr>
              <a:t>training error</a:t>
            </a:r>
          </a:p>
          <a:p>
            <a:pPr lvl="1"/>
            <a:r>
              <a:rPr lang="en-US" dirty="0"/>
              <a:t>Goal in ML: find a suitable model, to predict on data examples</a:t>
            </a:r>
          </a:p>
          <a:p>
            <a:pPr lvl="2"/>
            <a:r>
              <a:rPr lang="en-US" dirty="0"/>
              <a:t>For a set of testing examples, reduce the </a:t>
            </a:r>
            <a:r>
              <a:rPr lang="en-US" dirty="0">
                <a:solidFill>
                  <a:srgbClr val="FF0000"/>
                </a:solidFill>
              </a:rPr>
              <a:t>generalization error</a:t>
            </a:r>
          </a:p>
          <a:p>
            <a:r>
              <a:rPr lang="en-US" dirty="0"/>
              <a:t>For a given empirical function </a:t>
            </a:r>
            <a:r>
              <a:rPr lang="en-US" i="1" dirty="0"/>
              <a:t>g </a:t>
            </a:r>
            <a:r>
              <a:rPr lang="en-US" dirty="0"/>
              <a:t>(dashed purple curve), optimization algorithms attempt to find the point of minimum </a:t>
            </a:r>
            <a:r>
              <a:rPr lang="en-US" dirty="0">
                <a:solidFill>
                  <a:srgbClr val="FF0000"/>
                </a:solidFill>
              </a:rPr>
              <a:t>empirical risk</a:t>
            </a:r>
          </a:p>
          <a:p>
            <a:pPr lvl="1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AEE2DB-1514-4D88-99BD-3DF693D1B16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6677" y="4390256"/>
            <a:ext cx="5832647" cy="316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31825" indent="-227013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914400" indent="-173038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146175" indent="-17462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1376363" indent="-173038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389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3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expected function </a:t>
            </a:r>
            <a:r>
              <a:rPr lang="en-US" i="1" dirty="0"/>
              <a:t>f</a:t>
            </a:r>
            <a:r>
              <a:rPr lang="en-US" dirty="0"/>
              <a:t> (blue curve) is obtained given a limited amount of training data examples</a:t>
            </a:r>
          </a:p>
          <a:p>
            <a:r>
              <a:rPr lang="en-US" dirty="0"/>
              <a:t>ML algorithms attempt to find the point of minimum </a:t>
            </a:r>
            <a:r>
              <a:rPr lang="en-US" dirty="0">
                <a:solidFill>
                  <a:srgbClr val="FF0000"/>
                </a:solidFill>
              </a:rPr>
              <a:t>expected risk</a:t>
            </a:r>
            <a:r>
              <a:rPr lang="en-US" dirty="0"/>
              <a:t>, based on minimizing the error on a set of testing examples</a:t>
            </a:r>
          </a:p>
          <a:p>
            <a:pPr lvl="2"/>
            <a:r>
              <a:rPr lang="en-US" dirty="0"/>
              <a:t>Which may be at a different location than the minimum of the training examples</a:t>
            </a:r>
          </a:p>
          <a:p>
            <a:pPr lvl="2"/>
            <a:r>
              <a:rPr lang="en-US" dirty="0"/>
              <a:t>And which may not be minimal in a formal sense</a:t>
            </a:r>
          </a:p>
          <a:p>
            <a:pPr marL="404788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4"/>
              </a:rPr>
              <a:t>http://d2l.ai/chapter_optimization/optimization-intro.html</a:t>
            </a:r>
            <a:endParaRPr lang="en-US" sz="1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47CBCB-D8D6-4103-B8D9-E13A73CB95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712575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Stationary points </a:t>
                </a:r>
                <a:r>
                  <a:rPr lang="en-US" dirty="0"/>
                  <a:t>( or </a:t>
                </a:r>
                <a:r>
                  <a:rPr lang="en-US" dirty="0">
                    <a:solidFill>
                      <a:srgbClr val="FF0000"/>
                    </a:solidFill>
                  </a:rPr>
                  <a:t>critical points</a:t>
                </a:r>
                <a:r>
                  <a:rPr lang="en-US" dirty="0"/>
                  <a:t>) of a differentiable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one variable are the points where the derivative of the function is zero, i.e.,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stationary points can be:</a:t>
                </a:r>
              </a:p>
              <a:p>
                <a:pPr lvl="1"/>
                <a:r>
                  <a:rPr lang="en-US" b="1" i="1" dirty="0">
                    <a:solidFill>
                      <a:srgbClr val="0070C0"/>
                    </a:solidFill>
                  </a:rPr>
                  <a:t>Minimum</a:t>
                </a:r>
                <a:r>
                  <a:rPr lang="en-US" dirty="0"/>
                  <a:t>, a point where the derivative changes from negative to positive</a:t>
                </a:r>
              </a:p>
              <a:p>
                <a:pPr lvl="1"/>
                <a:r>
                  <a:rPr lang="en-US" b="1" i="1" dirty="0">
                    <a:solidFill>
                      <a:srgbClr val="0070C0"/>
                    </a:solidFill>
                  </a:rPr>
                  <a:t>Maximum</a:t>
                </a:r>
                <a:r>
                  <a:rPr lang="en-US" dirty="0"/>
                  <a:t>, a point where the derivative changes from positive to negative</a:t>
                </a:r>
              </a:p>
              <a:p>
                <a:pPr lvl="1"/>
                <a:r>
                  <a:rPr lang="en-US" b="1" i="1" dirty="0">
                    <a:solidFill>
                      <a:srgbClr val="0070C0"/>
                    </a:solidFill>
                  </a:rPr>
                  <a:t>Saddle point</a:t>
                </a:r>
                <a:r>
                  <a:rPr lang="en-US" dirty="0"/>
                  <a:t>, derivative is either positive or negative on both sides of the point</a:t>
                </a:r>
              </a:p>
              <a:p>
                <a:r>
                  <a:rPr lang="en-US" dirty="0"/>
                  <a:t>The minimum and maximum points are collectively known as </a:t>
                </a:r>
                <a:r>
                  <a:rPr lang="en-US" dirty="0">
                    <a:solidFill>
                      <a:srgbClr val="FF0000"/>
                    </a:solidFill>
                  </a:rPr>
                  <a:t>extremum points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C7B1F-93BF-4C31-9409-E8334B0948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649" y="4862820"/>
            <a:ext cx="3997293" cy="2367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276676" y="4462265"/>
                <a:ext cx="5472607" cy="31683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Palatino Linotype" panose="0204050205050503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1pPr>
                <a:lvl2pPr marL="631825" indent="-227013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2pPr>
                <a:lvl3pPr marL="914400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Courier New" panose="02070309020205020404" pitchFamily="49" charset="0"/>
                  <a:buChar char="o"/>
                  <a:defRPr sz="16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3pPr>
                <a:lvl4pPr marL="1146175" indent="-1746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4pPr>
                <a:lvl5pPr marL="1376363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»"/>
                  <a:defRPr sz="12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5pPr>
                <a:lvl6pPr marL="2514389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51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713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74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nature of stationary points can be determined based on the second derivative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the point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 point is a minimum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the point is a maximum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inconclusive, the point can be a saddle point, but it may not</a:t>
                </a:r>
              </a:p>
              <a:p>
                <a:pPr marL="404788" indent="-342879"/>
                <a:r>
                  <a:rPr lang="en-US" dirty="0"/>
                  <a:t>The same concept also applies to gradients of multivariate functions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76" y="4462265"/>
                <a:ext cx="5472607" cy="3168352"/>
              </a:xfrm>
              <a:prstGeom prst="rect">
                <a:avLst/>
              </a:prstGeom>
              <a:blipFill>
                <a:blip r:embed="rId5"/>
                <a:stretch>
                  <a:fillRect l="-1225" t="-1346" r="-6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6FECBF-CE5E-4864-A335-317315666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79917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Among the challenges in optimization of model’s parameters in ML involve local minima, saddle points, vanishing gradients </a:t>
                </a:r>
              </a:p>
              <a:p>
                <a:r>
                  <a:rPr lang="en-US" dirty="0"/>
                  <a:t>For an objective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if the value at a point </a:t>
                </a:r>
                <a:r>
                  <a:rPr lang="en-US" i="1" dirty="0"/>
                  <a:t>x</a:t>
                </a:r>
                <a:r>
                  <a:rPr lang="en-US" dirty="0"/>
                  <a:t> is the minimum of the objective function </a:t>
                </a:r>
                <a:r>
                  <a:rPr lang="en-US" dirty="0">
                    <a:solidFill>
                      <a:srgbClr val="FF0000"/>
                    </a:solidFill>
                  </a:rPr>
                  <a:t>over the entire domain </a:t>
                </a:r>
                <a:r>
                  <a:rPr lang="en-US" dirty="0"/>
                  <a:t>of </a:t>
                </a:r>
                <a:r>
                  <a:rPr lang="en-US" i="1" dirty="0"/>
                  <a:t>x</a:t>
                </a:r>
                <a:r>
                  <a:rPr lang="en-US" dirty="0"/>
                  <a:t>, then it is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global minimum</a:t>
                </a:r>
              </a:p>
              <a:p>
                <a:r>
                  <a:rPr lang="en-US" dirty="0"/>
                  <a:t>If the value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:r>
                  <a:rPr lang="en-US" i="1" dirty="0"/>
                  <a:t>x</a:t>
                </a:r>
                <a:r>
                  <a:rPr lang="en-US" dirty="0"/>
                  <a:t> is smaller than the values of the objective function at any other points in </a:t>
                </a:r>
                <a:r>
                  <a:rPr lang="en-US" dirty="0">
                    <a:solidFill>
                      <a:srgbClr val="FF0000"/>
                    </a:solidFill>
                  </a:rPr>
                  <a:t>the vicinity </a:t>
                </a:r>
                <a:r>
                  <a:rPr lang="en-US" dirty="0"/>
                  <a:t>of </a:t>
                </a:r>
                <a:r>
                  <a:rPr lang="en-US" i="1" dirty="0"/>
                  <a:t>x</a:t>
                </a:r>
                <a:r>
                  <a:rPr lang="en-US" dirty="0"/>
                  <a:t>, then it is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local minimum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3CD89C-888A-4997-9343-988CA956CFB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275" y="4318249"/>
            <a:ext cx="4148733" cy="291151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32656" y="4140703"/>
            <a:ext cx="5184576" cy="2913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31825" indent="-227013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914400" indent="-173038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146175" indent="-17462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1376363" indent="-173038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389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3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The objective functions in ML usually have many local minima</a:t>
            </a:r>
          </a:p>
          <a:p>
            <a:pPr lvl="2"/>
            <a:r>
              <a:rPr lang="en-US" dirty="0"/>
              <a:t>When the solution of the optimization algorithm is near the local minimum, the gradient of the loss function approaches or becomes zero (vanishing gradients)</a:t>
            </a:r>
          </a:p>
          <a:p>
            <a:pPr lvl="2"/>
            <a:r>
              <a:rPr lang="en-US" dirty="0"/>
              <a:t>Therefore, the obtained solution in the final iteration can be a local minimum, rather than the global minimum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4"/>
              </a:rPr>
              <a:t>http://d2l.ai/chapter_optimization/optimization-intro.html</a:t>
            </a:r>
            <a:endParaRPr lang="en-US" sz="1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B521D9-6ECB-453A-BE8D-CFD03F496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516820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Saddle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gradient of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a </a:t>
                </a:r>
                <a:r>
                  <a:rPr lang="en-US" dirty="0">
                    <a:solidFill>
                      <a:srgbClr val="FF0000"/>
                    </a:solidFill>
                  </a:rPr>
                  <a:t>saddle point </a:t>
                </a:r>
                <a:r>
                  <a:rPr lang="en-US" dirty="0"/>
                  <a:t>is 0, but the point is not a minimum or maximum point</a:t>
                </a:r>
              </a:p>
              <a:p>
                <a:pPr lvl="1"/>
                <a:r>
                  <a:rPr lang="en-US" dirty="0"/>
                  <a:t>The optimization algorithms may stall at saddle points, without reaching a minima</a:t>
                </a:r>
              </a:p>
              <a:p>
                <a:r>
                  <a:rPr lang="en-US" dirty="0"/>
                  <a:t>Note also that the point of a function at which the sign of the curvature changes is called an </a:t>
                </a:r>
                <a:r>
                  <a:rPr lang="en-US" dirty="0">
                    <a:solidFill>
                      <a:srgbClr val="FF0000"/>
                    </a:solidFill>
                  </a:rPr>
                  <a:t>inflection point </a:t>
                </a:r>
              </a:p>
              <a:p>
                <a:pPr lvl="1"/>
                <a:r>
                  <a:rPr lang="en-US" dirty="0"/>
                  <a:t>An inflection point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′′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 can also be a saddle point, but it does not have to be</a:t>
                </a:r>
              </a:p>
              <a:p>
                <a:r>
                  <a:rPr lang="en-US" dirty="0"/>
                  <a:t>For the 2D function (right figure), the saddle point is at (0,0)</a:t>
                </a:r>
              </a:p>
              <a:p>
                <a:pPr lvl="1"/>
                <a:r>
                  <a:rPr lang="en-US" dirty="0"/>
                  <a:t>The point looks like a saddle, and gives the minimum with respect to </a:t>
                </a:r>
                <a:r>
                  <a:rPr lang="en-US" i="1" dirty="0"/>
                  <a:t>x</a:t>
                </a:r>
                <a:r>
                  <a:rPr lang="en-US" dirty="0"/>
                  <a:t>, and the maximum with respect to </a:t>
                </a:r>
                <a:r>
                  <a:rPr lang="en-US" i="1" dirty="0"/>
                  <a:t>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17643-E021-4924-BDFA-09A9B59C4AD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762" y="5182345"/>
            <a:ext cx="3280023" cy="242985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89245" y="5038329"/>
            <a:ext cx="3062281" cy="2487599"/>
            <a:chOff x="5389240" y="5143016"/>
            <a:chExt cx="3062281" cy="2487600"/>
          </a:xfrm>
        </p:grpSpPr>
        <p:grpSp>
          <p:nvGrpSpPr>
            <p:cNvPr id="13" name="Group 12"/>
            <p:cNvGrpSpPr/>
            <p:nvPr/>
          </p:nvGrpSpPr>
          <p:grpSpPr>
            <a:xfrm>
              <a:off x="5389240" y="5143016"/>
              <a:ext cx="3062281" cy="2487600"/>
              <a:chOff x="5389240" y="5143016"/>
              <a:chExt cx="3062281" cy="2487600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5389240" y="5143016"/>
                <a:ext cx="3062281" cy="2487600"/>
                <a:chOff x="5062998" y="5083736"/>
                <a:chExt cx="3062281" cy="2487600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5062998" y="5253013"/>
                  <a:ext cx="3053705" cy="2318323"/>
                  <a:chOff x="5062998" y="5253013"/>
                  <a:chExt cx="3053705" cy="2318323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062998" y="5253013"/>
                    <a:ext cx="3053705" cy="2318323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485075" y="7305353"/>
                    <a:ext cx="209550" cy="20955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6533901" y="5083736"/>
                  <a:ext cx="159137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saddle point</a:t>
                  </a:r>
                </a:p>
              </p:txBody>
            </p:sp>
            <p:cxnSp>
              <p:nvCxnSpPr>
                <p:cNvPr id="10" name="Straight Arrow Connector 9"/>
                <p:cNvCxnSpPr/>
                <p:nvPr/>
              </p:nvCxnSpPr>
              <p:spPr>
                <a:xfrm flipH="1">
                  <a:off x="6533901" y="5422290"/>
                  <a:ext cx="295499" cy="6241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5740239" y="7289193"/>
                <a:ext cx="360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x</a:t>
                </a:r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6719877" y="6262464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7"/>
              </a:rPr>
              <a:t>http://d2l.ai/chapter_optimization/optimization-intro.html</a:t>
            </a:r>
            <a:endParaRPr lang="en-US" sz="1000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03FE265A-B4FC-439A-A6AD-3C8F34596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529567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function of a single variable is </a:t>
            </a:r>
            <a:r>
              <a:rPr lang="en-US" b="1" i="1">
                <a:solidFill>
                  <a:srgbClr val="0070C0"/>
                </a:solidFill>
              </a:rPr>
              <a:t>concave</a:t>
            </a:r>
            <a:r>
              <a:rPr lang="en-US"/>
              <a:t> if </a:t>
            </a:r>
            <a:r>
              <a:rPr lang="en-US" dirty="0"/>
              <a:t>every line segment joining two points on its graph does not lie above the graph at any point</a:t>
            </a:r>
          </a:p>
          <a:p>
            <a:r>
              <a:rPr lang="en-US" dirty="0"/>
              <a:t>Symmetrically, a function of a single variable is </a:t>
            </a:r>
            <a:r>
              <a:rPr lang="en-US" b="1" i="1" dirty="0">
                <a:solidFill>
                  <a:srgbClr val="0070C0"/>
                </a:solidFill>
              </a:rPr>
              <a:t>convex</a:t>
            </a:r>
            <a:r>
              <a:rPr lang="en-US" dirty="0"/>
              <a:t> if every line segment joining two points on its graph does not lie below the graph at any 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24E52-3D30-4238-8967-C30DA1DFA23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748" y="3814193"/>
            <a:ext cx="7688239" cy="2448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4"/>
              </a:rPr>
              <a:t>https://mjo.osborne.economics.utoronto.ca/index.php/tutorial/index/1/cv1/t</a:t>
            </a:r>
            <a:endParaRPr lang="en-US" sz="10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CD7C09C-CD41-41E4-B3AB-424AE7F86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752243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mathematical terms, the function </a:t>
                </a:r>
                <a:r>
                  <a:rPr lang="en-US" i="1" dirty="0"/>
                  <a:t>f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convex function</a:t>
                </a:r>
                <a:r>
                  <a:rPr lang="en-US" dirty="0"/>
                  <a:t> if for all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for all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endParaRPr lang="en-US" sz="600" dirty="0"/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)+(1−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51481-79B7-4B26-B1DE-7D8A717310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98EE3-2F55-40DA-9F85-FD93C3AF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66" y="3670179"/>
            <a:ext cx="6391275" cy="33432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90AB2-CC45-4F6E-AFB5-E49A58E83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93474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3FA74-31BB-47DC-A239-E58EC3A8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6EB57-9D1E-4986-BF34-3BB5E31BB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important property of convex functions is that they </a:t>
            </a:r>
            <a:r>
              <a:rPr lang="en-US" dirty="0">
                <a:solidFill>
                  <a:srgbClr val="FF0000"/>
                </a:solidFill>
              </a:rPr>
              <a:t>do not have local minima</a:t>
            </a:r>
          </a:p>
          <a:p>
            <a:pPr lvl="1"/>
            <a:r>
              <a:rPr lang="en-US" dirty="0"/>
              <a:t>Every local minimum of a convex function is a global minimum</a:t>
            </a:r>
          </a:p>
          <a:p>
            <a:pPr lvl="1"/>
            <a:r>
              <a:rPr lang="en-US" dirty="0"/>
              <a:t>I.e., every point at which the gradient of a convex function = 0 is the global minimum</a:t>
            </a:r>
          </a:p>
          <a:p>
            <a:pPr lvl="1"/>
            <a:r>
              <a:rPr lang="en-US" dirty="0"/>
              <a:t>The figure below illustrates two convex functions, and one nonconvex function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2BE9D-5386-45D9-AE9F-98952C81DE3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6DB94-296F-40EB-A0BC-94B38857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55" y="4361575"/>
            <a:ext cx="7861885" cy="2764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412315-7DC4-4050-AD78-9D339A5B51C6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3"/>
              </a:rPr>
              <a:t>http://d2l.ai/chapter_optimization/convexity.html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3EE1B-E456-43E3-B755-3298E3D3AEF5}"/>
              </a:ext>
            </a:extLst>
          </p:cNvPr>
          <p:cNvSpPr txBox="1"/>
          <p:nvPr/>
        </p:nvSpPr>
        <p:spPr>
          <a:xfrm>
            <a:off x="1027121" y="4017056"/>
            <a:ext cx="8394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70" dirty="0"/>
              <a:t>	</a:t>
            </a:r>
            <a:r>
              <a:rPr lang="en-US" sz="1800" dirty="0"/>
              <a:t>convex		          non-convex		       convex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7BD637-6575-4DC2-8D64-F61F6FE8B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4191979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Another important property of convex functions is stated by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Jensen’s inequality</a:t>
                </a:r>
              </a:p>
              <a:p>
                <a:r>
                  <a:rPr lang="en-US" dirty="0"/>
                  <a:t>Namely, if we 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the definition of convex function becomes</a:t>
                </a:r>
              </a:p>
              <a:p>
                <a:endParaRPr lang="en-US" sz="600" dirty="0"/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Danish mathematician Johan Jensen showed that this can be generalized 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that are non-negative real numbers a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dirty="0"/>
                  <a:t>, to the following:</a:t>
                </a:r>
              </a:p>
              <a:p>
                <a:endParaRPr lang="en-US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⋯+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600" dirty="0"/>
              </a:p>
              <a:p>
                <a:r>
                  <a:rPr lang="en-US" dirty="0"/>
                  <a:t>This inequality is also identical to </a:t>
                </a:r>
              </a:p>
              <a:p>
                <a:endParaRPr lang="en-US" sz="600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)]≥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I.e., the expectation of a convex function is larger than the convex function of an expectation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 r="-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E6851C-42E5-4F4E-BF0A-21C82E702E2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8C02B-0A26-4C48-A2D0-0FC9A7FBF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4139890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in a vector space is 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convex set </a:t>
                </a:r>
                <a:r>
                  <a:rPr lang="en-US" dirty="0"/>
                  <a:t>is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the line segment connecting </a:t>
                </a:r>
                <a:r>
                  <a:rPr lang="en-US" i="1" dirty="0"/>
                  <a:t>a</a:t>
                </a:r>
                <a:r>
                  <a:rPr lang="en-US" dirty="0"/>
                  <a:t> and </a:t>
                </a:r>
                <a:r>
                  <a:rPr lang="en-US" i="1" dirty="0"/>
                  <a:t>b</a:t>
                </a:r>
                <a:r>
                  <a:rPr lang="en-US" dirty="0"/>
                  <a:t> is also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, we have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1802BE-D523-48DB-B324-4E39B3A906F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276676" y="3598173"/>
                <a:ext cx="9584265" cy="35235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Palatino Linotype" panose="0204050205050503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1pPr>
                <a:lvl2pPr marL="631825" indent="-227013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2pPr>
                <a:lvl3pPr marL="914400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Courier New" panose="02070309020205020404" pitchFamily="49" charset="0"/>
                  <a:buChar char="o"/>
                  <a:defRPr sz="16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3pPr>
                <a:lvl4pPr marL="1146175" indent="-1746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4pPr>
                <a:lvl5pPr marL="1376363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»"/>
                  <a:defRPr sz="12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5pPr>
                <a:lvl6pPr marL="2514389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51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713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74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In the figure, each point represents a 2D vector</a:t>
                </a:r>
              </a:p>
              <a:p>
                <a:pPr lvl="1"/>
                <a:r>
                  <a:rPr lang="en-US" dirty="0"/>
                  <a:t>The left set is nonconvex, and the other two sets are convex</a:t>
                </a:r>
              </a:p>
              <a:p>
                <a:r>
                  <a:rPr lang="en-US" dirty="0"/>
                  <a:t>Properties of convex sets include: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and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convex sets, then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is also convex</a:t>
                </a:r>
              </a:p>
              <a:p>
                <a:pPr lvl="1"/>
                <a:r>
                  <a:rPr lang="en-US" dirty="0"/>
                  <a:t>If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</a:t>
                </a:r>
                <a:r>
                  <a:rPr lang="en-US" dirty="0"/>
                  <a:t>nd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convex sets,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is not necessarily convex</a:t>
                </a:r>
              </a:p>
              <a:p>
                <a:pPr lvl="1"/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76" y="3598173"/>
                <a:ext cx="9584265" cy="3523589"/>
              </a:xfrm>
              <a:prstGeom prst="rect">
                <a:avLst/>
              </a:prstGeom>
              <a:blipFill>
                <a:blip r:embed="rId4"/>
                <a:stretch>
                  <a:fillRect l="-699" t="-10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295" y="5398368"/>
            <a:ext cx="7611020" cy="20464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6"/>
              </a:rPr>
              <a:t>http://d2l.ai/chapter_optimization/convexity.html</a:t>
            </a:r>
            <a:endParaRPr lang="en-US" sz="1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57042-F81C-4E37-A525-49AE94359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43504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2FC663-D849-40B9-A546-7C34F19DD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39165-D804-460C-883F-2B1C14443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676" y="2090807"/>
            <a:ext cx="9584265" cy="5367667"/>
          </a:xfrm>
        </p:spPr>
        <p:txBody>
          <a:bodyPr/>
          <a:lstStyle/>
          <a:p>
            <a:r>
              <a:rPr lang="en-US" dirty="0"/>
              <a:t>The geometric interpretation of vectors as points in space allow us to consider a training set of input examples in ML as a </a:t>
            </a:r>
            <a:r>
              <a:rPr lang="en-US" dirty="0">
                <a:solidFill>
                  <a:srgbClr val="FF0000"/>
                </a:solidFill>
              </a:rPr>
              <a:t>collection of points in space</a:t>
            </a:r>
          </a:p>
          <a:p>
            <a:pPr lvl="1"/>
            <a:r>
              <a:rPr lang="en-US" dirty="0"/>
              <a:t>Hence, classification can be viewed as discovering how to separate two clusters of points belonging to different classes (left picture)</a:t>
            </a:r>
          </a:p>
          <a:p>
            <a:pPr lvl="2"/>
            <a:r>
              <a:rPr lang="en-US" dirty="0"/>
              <a:t>Rather than distinguishing images containing cars, planes, buildings, for example</a:t>
            </a:r>
          </a:p>
          <a:p>
            <a:pPr lvl="1"/>
            <a:r>
              <a:rPr lang="en-US" dirty="0"/>
              <a:t>Or, it can help to visualize zero-centering and normalization of training data (right picture)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D44B20-5A0A-4A88-8432-D0D7B7494A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3A4D1-F0C1-46E7-957F-216D0624A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58" t="23715"/>
          <a:stretch/>
        </p:blipFill>
        <p:spPr>
          <a:xfrm>
            <a:off x="204664" y="4647805"/>
            <a:ext cx="2865398" cy="2304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60320B-5DCA-4790-BDEE-0A6FA614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464" y="4837371"/>
            <a:ext cx="6117508" cy="21451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E55F69-0A8E-4A2B-95F1-00D0AA358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0933450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Derivatives and Convexity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twice-differentiable function of a single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convex if and only if its </a:t>
                </a:r>
                <a:r>
                  <a:rPr lang="en-US" dirty="0">
                    <a:solidFill>
                      <a:srgbClr val="FF0000"/>
                    </a:solidFill>
                  </a:rPr>
                  <a:t>second derivative is non-negative everywhere</a:t>
                </a:r>
                <a:endParaRPr lang="en-US" dirty="0"/>
              </a:p>
              <a:p>
                <a:pPr lvl="1"/>
                <a:r>
                  <a:rPr lang="en-US" dirty="0"/>
                  <a:t>Or, we can write,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For example,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convex, since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′′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, meaning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dirty="0"/>
                  <a:t>A twice-differentiable function of many variables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is convex if and only if its </a:t>
                </a:r>
                <a:r>
                  <a:rPr lang="en-US" dirty="0">
                    <a:solidFill>
                      <a:srgbClr val="FF0000"/>
                    </a:solidFill>
                  </a:rPr>
                  <a:t>Hessian matrix is positive semi-definite everywhere</a:t>
                </a:r>
                <a:endParaRPr lang="en-US" dirty="0"/>
              </a:p>
              <a:p>
                <a:pPr lvl="1"/>
                <a:r>
                  <a:rPr lang="en-US" dirty="0"/>
                  <a:t>Or, we can write,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equivalent to stating that all eigenvalues of the Hessian matrix are non-negative (i.e.,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E6AC8-CA81-419C-9B03-9F4F63828D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24CB3-6097-4C60-9EAE-FB61725A5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768660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optimization problem that involves a set of constraints which need to be satisfied to optimize the objective function is called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constrained optimization</a:t>
                </a:r>
              </a:p>
              <a:p>
                <a:r>
                  <a:rPr lang="en-US" dirty="0"/>
                  <a:t>E.g., for a given objective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dirty="0"/>
                  <a:t>and a set of constraint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600" dirty="0"/>
              </a:p>
              <a:p>
                <a:endParaRPr lang="en-US" sz="600" dirty="0"/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imize</m:t>
                              </m:r>
                            </m:e>
                            <m:lim>
                              <m:r>
                                <a:rPr lang="en-US" b="1" i="0" dirty="0" smtClean="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lim>
                          </m:limLow>
                        </m:fName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fun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subject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 dirty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 2, …,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points that satisfy the constraints form the </a:t>
                </a:r>
                <a:r>
                  <a:rPr lang="en-US" dirty="0">
                    <a:solidFill>
                      <a:srgbClr val="FF0000"/>
                    </a:solidFill>
                  </a:rPr>
                  <a:t>feasible region </a:t>
                </a:r>
              </a:p>
              <a:p>
                <a:r>
                  <a:rPr lang="en-US" dirty="0"/>
                  <a:t>Various optimization algorithms have been developed for handling optimization problems based on whether the constraints are equalities, inequalities, or a combination of equalities and inequalities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CFCBE-E2E1-42D1-8B11-1B2C966486F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ECAB8-2053-4765-8D17-4BD7CBEBF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813569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 Multipliers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approach to solving optimization problems is to substitute the initial problem with optimizing another related function</a:t>
                </a:r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Lagrange function </a:t>
                </a:r>
                <a:r>
                  <a:rPr lang="en-US" dirty="0"/>
                  <a:t>for optimization of the constrained problem on the previous page is defined as</a:t>
                </a:r>
              </a:p>
              <a:p>
                <a:endParaRPr lang="en-US" sz="600" dirty="0"/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 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called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Lagrange multipliers </a:t>
                </a:r>
                <a:r>
                  <a:rPr lang="en-US" dirty="0"/>
                  <a:t>and ensure that the constraints are properly enforced</a:t>
                </a:r>
              </a:p>
              <a:p>
                <a:pPr lvl="1"/>
                <a:r>
                  <a:rPr lang="en-US" dirty="0"/>
                  <a:t>They are chosen just large enough to ensure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2, …,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a </a:t>
                </a:r>
                <a:r>
                  <a:rPr lang="en-US" dirty="0">
                    <a:solidFill>
                      <a:srgbClr val="FF0000"/>
                    </a:solidFill>
                  </a:rPr>
                  <a:t>saddle-point</a:t>
                </a:r>
                <a:r>
                  <a:rPr lang="en-US" i="1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optimization problem </a:t>
                </a:r>
                <a:r>
                  <a:rPr lang="en-US" dirty="0"/>
                  <a:t>where one wants to </a:t>
                </a:r>
                <a:r>
                  <a:rPr lang="en-US" b="1" dirty="0"/>
                  <a:t>minimize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and simultaneously </a:t>
                </a:r>
                <a:r>
                  <a:rPr lang="en-US" b="1" dirty="0"/>
                  <a:t>maximize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The saddle point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gives the optimal solution to the original constrained optimization problem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3FDB7-53D1-4CB6-94D8-A5C9EFD8DF6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AF3CA-A94A-4B81-84C8-EFA4550C0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1338589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alternative strategy for satisfying constraints are projections</a:t>
                </a:r>
              </a:p>
              <a:p>
                <a:r>
                  <a:rPr lang="en-US" dirty="0"/>
                  <a:t>E.g.,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gradient clipping </a:t>
                </a:r>
                <a:r>
                  <a:rPr lang="en-US" dirty="0"/>
                  <a:t>in NNs can require that the </a:t>
                </a:r>
                <a:r>
                  <a:rPr lang="en-US" dirty="0">
                    <a:solidFill>
                      <a:srgbClr val="FF0000"/>
                    </a:solidFill>
                  </a:rPr>
                  <a:t>norm of the gradient </a:t>
                </a:r>
                <a:r>
                  <a:rPr lang="en-US" dirty="0"/>
                  <a:t>is bounded by a constant value </a:t>
                </a:r>
                <a:r>
                  <a:rPr lang="en-US" i="1" dirty="0"/>
                  <a:t>c</a:t>
                </a:r>
              </a:p>
              <a:p>
                <a:r>
                  <a:rPr lang="en-US" dirty="0"/>
                  <a:t>Approach:</a:t>
                </a:r>
              </a:p>
              <a:p>
                <a:pPr lvl="1"/>
                <a:r>
                  <a:rPr lang="en-US" dirty="0"/>
                  <a:t>At each iteration during training</a:t>
                </a:r>
              </a:p>
              <a:p>
                <a:pPr lvl="1"/>
                <a:r>
                  <a:rPr lang="en-US" dirty="0"/>
                  <a:t>If the norm of the gradient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, then the update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norm of the gradient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, then the update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Note that since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is a unit vector (i.e., it has a norm = 1), then the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dirty="0"/>
                  <a:t> has a norm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Such clipping is the </a:t>
                </a:r>
                <a:r>
                  <a:rPr lang="en-US" dirty="0">
                    <a:solidFill>
                      <a:srgbClr val="FF0000"/>
                    </a:solidFill>
                  </a:rPr>
                  <a:t>projection</a:t>
                </a:r>
                <a:r>
                  <a:rPr lang="en-US" dirty="0"/>
                  <a:t> of the gradient </a:t>
                </a:r>
                <a:r>
                  <a:rPr lang="en-US" i="1" dirty="0"/>
                  <a:t>g</a:t>
                </a:r>
                <a:r>
                  <a:rPr lang="en-US" dirty="0"/>
                  <a:t> onto the </a:t>
                </a:r>
                <a:r>
                  <a:rPr lang="en-US" dirty="0">
                    <a:solidFill>
                      <a:srgbClr val="FF0000"/>
                    </a:solidFill>
                  </a:rPr>
                  <a:t>ball of radius </a:t>
                </a:r>
                <a:r>
                  <a:rPr lang="en-US" i="1" dirty="0">
                    <a:solidFill>
                      <a:srgbClr val="FF0000"/>
                    </a:solidFill>
                  </a:rPr>
                  <a:t>c</a:t>
                </a:r>
              </a:p>
              <a:p>
                <a:pPr lvl="1"/>
                <a:r>
                  <a:rPr lang="en-US" dirty="0"/>
                  <a:t>Projection on the </a:t>
                </a:r>
                <a:r>
                  <a:rPr lang="en-US" dirty="0">
                    <a:solidFill>
                      <a:srgbClr val="FF0000"/>
                    </a:solidFill>
                  </a:rPr>
                  <a:t>unit ball </a:t>
                </a:r>
                <a:r>
                  <a:rPr lang="en-US" dirty="0"/>
                  <a:t>is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1FB9D-700F-4201-BE53-77DA03DDC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469004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5"/>
                <a:ext cx="9584265" cy="1904010"/>
              </a:xfrm>
            </p:spPr>
            <p:txBody>
              <a:bodyPr/>
              <a:lstStyle/>
              <a:p>
                <a:r>
                  <a:rPr lang="en-US" dirty="0"/>
                  <a:t>More generally, 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projection</a:t>
                </a:r>
                <a:r>
                  <a:rPr lang="en-US" dirty="0"/>
                  <a:t> of a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onto a set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is defined as</a:t>
                </a:r>
              </a:p>
              <a:p>
                <a:endParaRPr lang="en-US" sz="600" dirty="0"/>
              </a:p>
              <a:p>
                <a:pPr marL="0" indent="1492160">
                  <a:spcAft>
                    <a:spcPts val="600"/>
                  </a:spcAft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Proj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This means that the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projected onto the closest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belongs to the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5"/>
                <a:ext cx="9584265" cy="1904010"/>
              </a:xfrm>
              <a:blipFill>
                <a:blip r:embed="rId3"/>
                <a:stretch>
                  <a:fillRect l="-699" t="-2244" r="-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F1A66F-D5D4-4DF6-BD9A-729378503F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6673" y="5040560"/>
            <a:ext cx="6598824" cy="2662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Palatino Linotype" panose="02040502050505030304" pitchFamily="18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31825" indent="-227013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914400" indent="-173038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146175" indent="-174625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1376363" indent="-173038" algn="l" defTabSz="914323" rtl="0" eaLnBrk="1" latinLnBrk="0" hangingPunct="1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389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1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3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4" indent="-228581" algn="l" defTabSz="91432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298" y="4404230"/>
            <a:ext cx="2985441" cy="2076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5"/>
              </a:rPr>
              <a:t>http://d2l.ai/chapter_optimization/convexity.html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276675" y="3958212"/>
                <a:ext cx="6336704" cy="35679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Palatino Linotype" panose="0204050205050503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1pPr>
                <a:lvl2pPr marL="631825" indent="-227013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2pPr>
                <a:lvl3pPr marL="914400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Courier New" panose="02070309020205020404" pitchFamily="49" charset="0"/>
                  <a:buChar char="o"/>
                  <a:defRPr sz="16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3pPr>
                <a:lvl4pPr marL="1146175" indent="-1746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4pPr>
                <a:lvl5pPr marL="1376363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»"/>
                  <a:defRPr sz="12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5pPr>
                <a:lvl6pPr marL="2514389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51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713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74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For example, in the figure, the blue circle represents a convex set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points inside the circle project to itself</a:t>
                </a:r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yellow vector, its closest point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the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is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tself</m:t>
                    </m:r>
                  </m:oMath>
                </a14:m>
                <a:r>
                  <a:rPr lang="en-US" dirty="0"/>
                  <a:t>: the distance between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points outside the circle project to the closest point inside the circle </a:t>
                </a:r>
              </a:p>
              <a:p>
                <a:pPr lvl="2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yellow vector, its closest point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in the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 is the red vector</a:t>
                </a:r>
              </a:p>
              <a:p>
                <a:pPr lvl="2"/>
                <a:r>
                  <a:rPr lang="en-US" dirty="0"/>
                  <a:t>Among all vectors in the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/>
                  <a:t>, the red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dirty="0"/>
                  <a:t>has the smallest distance 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75" y="3958212"/>
                <a:ext cx="6336704" cy="3567971"/>
              </a:xfrm>
              <a:prstGeom prst="rect">
                <a:avLst/>
              </a:prstGeom>
              <a:blipFill>
                <a:blip r:embed="rId6"/>
                <a:stretch>
                  <a:fillRect l="-1058" t="-1024" r="-13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8A10C3F-B178-41A6-904F-8DE9B9DC54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330651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First-order vs Second-order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7"/>
                <a:ext cx="9584265" cy="5539813"/>
              </a:xfrm>
            </p:spPr>
            <p:txBody>
              <a:bodyPr>
                <a:normAutofit/>
              </a:bodyPr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First-order optimization algorithms </a:t>
                </a:r>
                <a:r>
                  <a:rPr lang="en-US" dirty="0"/>
                  <a:t>use the gradient of a function for finding the extrema points</a:t>
                </a:r>
              </a:p>
              <a:p>
                <a:pPr lvl="1"/>
                <a:r>
                  <a:rPr lang="en-US" dirty="0"/>
                  <a:t>Methods: gradient descent, proximal algorithms, optimal gradient schemes</a:t>
                </a:r>
              </a:p>
              <a:p>
                <a:pPr lvl="1"/>
                <a:r>
                  <a:rPr lang="en-US" dirty="0"/>
                  <a:t>The disadvantage is that they can be slow and inefficient</a:t>
                </a:r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Second-order optimization algorithms </a:t>
                </a:r>
                <a:r>
                  <a:rPr lang="en-US" dirty="0"/>
                  <a:t>use the Hessian matrix of a function for finding the extrema points</a:t>
                </a:r>
              </a:p>
              <a:p>
                <a:pPr lvl="1"/>
                <a:r>
                  <a:rPr lang="en-US" dirty="0"/>
                  <a:t>This is since the Hessian matrix holds the second-order partial derivatives</a:t>
                </a:r>
              </a:p>
              <a:p>
                <a:pPr lvl="1"/>
                <a:r>
                  <a:rPr lang="en-US" dirty="0"/>
                  <a:t>Methods: Newton’s method, conjugate gradient method, Quasi-Newton method, Gauss-Newton method, BFGS (</a:t>
                </a:r>
                <a:r>
                  <a:rPr lang="en-US" dirty="0" err="1"/>
                  <a:t>Broyden</a:t>
                </a:r>
                <a:r>
                  <a:rPr lang="en-US" dirty="0"/>
                  <a:t>-Fletcher-Goldfarb-</a:t>
                </a:r>
                <a:r>
                  <a:rPr lang="en-US" dirty="0" err="1"/>
                  <a:t>Shanno</a:t>
                </a:r>
                <a:r>
                  <a:rPr lang="en-US" dirty="0"/>
                  <a:t>) method, </a:t>
                </a:r>
                <a:r>
                  <a:rPr lang="en-US" dirty="0" err="1"/>
                  <a:t>Levenberg</a:t>
                </a:r>
                <a:r>
                  <a:rPr lang="en-US" dirty="0"/>
                  <a:t>-Marquardt method, Hessian-free method</a:t>
                </a:r>
              </a:p>
              <a:p>
                <a:pPr lvl="1"/>
                <a:r>
                  <a:rPr lang="en-US" dirty="0"/>
                  <a:t>The second-order derivatives can be thought of as measuring the curvature of the loss function</a:t>
                </a:r>
              </a:p>
              <a:p>
                <a:pPr lvl="1"/>
                <a:r>
                  <a:rPr lang="en-US" dirty="0"/>
                  <a:t>Recall also that the second-order derivative can be used to determine whether a stationary points is a maximum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minimum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&gt;0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This information is richer than the information provided by the gradient </a:t>
                </a:r>
              </a:p>
              <a:p>
                <a:pPr lvl="1"/>
                <a:r>
                  <a:rPr lang="en-US" dirty="0"/>
                  <a:t>Disadvantage: computing the Hessian matrix is computationally expensive, and even prohibitive for high-dimensional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7"/>
                <a:ext cx="9584265" cy="5539813"/>
              </a:xfrm>
              <a:blipFill>
                <a:blip r:embed="rId2"/>
                <a:stretch>
                  <a:fillRect l="-699" t="-770" r="-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3BA39-542E-4FA3-AE08-DF8A2193AB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751AC-A31F-42DB-A448-46DA35AA2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8351969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Intuition:</a:t>
            </a:r>
          </a:p>
          <a:p>
            <a:pPr lvl="1"/>
            <a:r>
              <a:rPr lang="en-US" dirty="0"/>
              <a:t>In a process, several outcomes are possible</a:t>
            </a:r>
          </a:p>
          <a:p>
            <a:pPr lvl="1"/>
            <a:r>
              <a:rPr lang="en-US" dirty="0"/>
              <a:t>When the process is repeated a large number of times, each outcome occurs with a </a:t>
            </a:r>
            <a:r>
              <a:rPr lang="en-US" b="1" i="1" dirty="0">
                <a:solidFill>
                  <a:srgbClr val="0070C0"/>
                </a:solidFill>
              </a:rPr>
              <a:t>relative frequency</a:t>
            </a:r>
            <a:r>
              <a:rPr lang="en-US" dirty="0"/>
              <a:t>, or </a:t>
            </a:r>
            <a:r>
              <a:rPr lang="en-US" b="1" i="1" dirty="0">
                <a:solidFill>
                  <a:srgbClr val="0070C0"/>
                </a:solidFill>
              </a:rPr>
              <a:t>probability</a:t>
            </a:r>
          </a:p>
          <a:p>
            <a:pPr lvl="1"/>
            <a:r>
              <a:rPr lang="en-US" dirty="0"/>
              <a:t>If a particular outcome occurs more often, we say it is more probable</a:t>
            </a:r>
          </a:p>
          <a:p>
            <a:r>
              <a:rPr lang="en-US" dirty="0"/>
              <a:t>Probability arises in two contexts</a:t>
            </a:r>
          </a:p>
          <a:p>
            <a:pPr lvl="1"/>
            <a:r>
              <a:rPr lang="en-US" dirty="0"/>
              <a:t>In actual repeated experiments</a:t>
            </a:r>
          </a:p>
          <a:p>
            <a:pPr lvl="2"/>
            <a:r>
              <a:rPr lang="en-US" dirty="0"/>
              <a:t>Example: You record the color of 1,000 cars driving by. 57 of them are green. You </a:t>
            </a:r>
            <a:r>
              <a:rPr lang="en-US" dirty="0">
                <a:solidFill>
                  <a:srgbClr val="FF0000"/>
                </a:solidFill>
              </a:rPr>
              <a:t>estimate</a:t>
            </a:r>
            <a:r>
              <a:rPr lang="en-US" i="1" dirty="0"/>
              <a:t> </a:t>
            </a:r>
            <a:r>
              <a:rPr lang="en-US" dirty="0"/>
              <a:t>the probability of a car being green as 57/1,000 = 0.057.</a:t>
            </a:r>
          </a:p>
          <a:p>
            <a:pPr lvl="1"/>
            <a:r>
              <a:rPr lang="en-US" dirty="0"/>
              <a:t>In idealized conceptions of a repeated process</a:t>
            </a:r>
          </a:p>
          <a:p>
            <a:pPr lvl="2"/>
            <a:r>
              <a:rPr lang="en-US" dirty="0"/>
              <a:t>Example: You consider the behavior of an unbiased six-sided die. The </a:t>
            </a:r>
            <a:r>
              <a:rPr lang="en-US" dirty="0">
                <a:solidFill>
                  <a:srgbClr val="FF0000"/>
                </a:solidFill>
              </a:rPr>
              <a:t>expected</a:t>
            </a:r>
            <a:r>
              <a:rPr lang="en-US" i="1" dirty="0"/>
              <a:t> </a:t>
            </a:r>
            <a:r>
              <a:rPr lang="en-US" dirty="0"/>
              <a:t>probability of rolling a 5 is 1/6 = 0.1667.</a:t>
            </a:r>
          </a:p>
          <a:p>
            <a:pPr lvl="2"/>
            <a:r>
              <a:rPr lang="en-US" dirty="0"/>
              <a:t>Example: You need a model for how people’s heights are distributed. You choose a normal distribution to represent the </a:t>
            </a:r>
            <a:r>
              <a:rPr lang="en-US" dirty="0">
                <a:solidFill>
                  <a:srgbClr val="FF0000"/>
                </a:solidFill>
              </a:rPr>
              <a:t>expected</a:t>
            </a:r>
            <a:r>
              <a:rPr lang="en-US" i="1" dirty="0"/>
              <a:t> </a:t>
            </a:r>
            <a:r>
              <a:rPr lang="en-US" dirty="0"/>
              <a:t>relative probabilities.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A777E1-9134-42E0-9477-BA5E4DF0846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763DA-8925-4F7E-B704-2AD233463A12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B69A2-2D24-4C4B-AB6C-1A7E7E15D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835559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Solving machine learning problems requires to deal with uncertain quantities, as well as with stochastic (non-deterministic) quantities</a:t>
            </a:r>
          </a:p>
          <a:p>
            <a:pPr lvl="1"/>
            <a:r>
              <a:rPr lang="en-US" dirty="0"/>
              <a:t>Probability theory provides a mathematical framework for representing and quantifying uncertain quantities</a:t>
            </a:r>
          </a:p>
          <a:p>
            <a:r>
              <a:rPr lang="en-US" dirty="0"/>
              <a:t>There are different sources of uncertainty:</a:t>
            </a:r>
          </a:p>
          <a:p>
            <a:pPr lvl="1"/>
            <a:r>
              <a:rPr lang="en-US" dirty="0"/>
              <a:t>Inherent </a:t>
            </a:r>
            <a:r>
              <a:rPr lang="en-US" dirty="0" err="1"/>
              <a:t>stochasticity</a:t>
            </a:r>
            <a:r>
              <a:rPr lang="en-US" dirty="0"/>
              <a:t> in the system being modeled</a:t>
            </a:r>
          </a:p>
          <a:p>
            <a:pPr lvl="2"/>
            <a:r>
              <a:rPr lang="en-US" dirty="0"/>
              <a:t>For example, most interpretations of quantum mechanics describe the dynamics of subatomic particles as being probabilistic</a:t>
            </a:r>
          </a:p>
          <a:p>
            <a:pPr lvl="1"/>
            <a:r>
              <a:rPr lang="en-US" dirty="0"/>
              <a:t>Incomplete observability</a:t>
            </a:r>
          </a:p>
          <a:p>
            <a:pPr lvl="2"/>
            <a:r>
              <a:rPr lang="en-US" dirty="0"/>
              <a:t>Even deterministic systems can appear stochastic when we cannot observe all of the variables that drive the behavior of the system</a:t>
            </a:r>
          </a:p>
          <a:p>
            <a:pPr lvl="1"/>
            <a:r>
              <a:rPr lang="en-US" dirty="0"/>
              <a:t>Incomplete modeling</a:t>
            </a:r>
          </a:p>
          <a:p>
            <a:pPr lvl="2"/>
            <a:r>
              <a:rPr lang="en-US" dirty="0"/>
              <a:t>When we use a model that must discard some of the information we have observed, the discarded information results in uncertainty in the model’s predictions</a:t>
            </a:r>
          </a:p>
          <a:p>
            <a:pPr lvl="2"/>
            <a:r>
              <a:rPr lang="en-US" dirty="0"/>
              <a:t>E.g., discretization of real-numbered values, dimensionality reduction,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6FF5B-064E-439D-9969-502D81C5AE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C0421-F033-4827-9E7F-91D70A245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824688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a variable that can take on different values</a:t>
                </a:r>
              </a:p>
              <a:p>
                <a:pPr lvl="1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= rolling a die</a:t>
                </a:r>
              </a:p>
              <a:p>
                <a:pPr lvl="2"/>
                <a:r>
                  <a:rPr lang="en-US" dirty="0"/>
                  <a:t>Possible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comprise the </a:t>
                </a:r>
                <a:r>
                  <a:rPr lang="en-US" b="1" dirty="0"/>
                  <a:t>sample space</a:t>
                </a:r>
                <a:r>
                  <a:rPr lang="en-US" dirty="0"/>
                  <a:t>, or </a:t>
                </a:r>
                <a:r>
                  <a:rPr lang="en-US" b="1" dirty="0"/>
                  <a:t>outcome space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1, 2, 3, 4, 5, 6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denote the event of “seeing a 5” as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probability of the event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=5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dirty="0"/>
                  <a:t> can be used to denote the probability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takes the value of 5</a:t>
                </a:r>
              </a:p>
              <a:p>
                <a:r>
                  <a:rPr lang="en-US" dirty="0"/>
                  <a:t>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probability distribution </a:t>
                </a:r>
                <a:r>
                  <a:rPr lang="en-US" dirty="0"/>
                  <a:t>is a description of how likely a random variable is to take on each of its possible states</a:t>
                </a:r>
              </a:p>
              <a:p>
                <a:pPr lvl="1"/>
                <a:r>
                  <a:rPr lang="en-US" dirty="0"/>
                  <a:t>A compact notation is common,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is the probability distribution over the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Also, the notation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can be used to denote that the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probability distribution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Random variables can be discrete or continuous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Discrete random variables</a:t>
                </a:r>
                <a:r>
                  <a:rPr lang="en-US" dirty="0"/>
                  <a:t> have finite number of states: e.g., the sides of a die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Continuous random variables</a:t>
                </a:r>
                <a:r>
                  <a:rPr lang="en-US" dirty="0"/>
                  <a:t> have infinite number of states: e.g., the height of a person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FCFE92-CC66-413E-905C-C4FE20F8AC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AA96E2-2F72-4824-9B80-CF9206927DB9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47CC-8C61-4B10-8427-139D61BB5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360551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 of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probability of an event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in the given sample space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, denoted as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</m:oMath>
                </a14:m>
                <a:r>
                  <a:rPr lang="en-US" dirty="0"/>
                  <a:t>, must satisfies the following properties:</a:t>
                </a:r>
              </a:p>
              <a:p>
                <a:pPr lvl="1"/>
                <a:r>
                  <a:rPr lang="en-US" dirty="0"/>
                  <a:t>Non-negativity</a:t>
                </a:r>
              </a:p>
              <a:p>
                <a:pPr lvl="2"/>
                <a:r>
                  <a:rPr lang="en-US" dirty="0"/>
                  <a:t>For any event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en-US" dirty="0"/>
                  <a:t> ∈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 possible outcomes</a:t>
                </a:r>
              </a:p>
              <a:p>
                <a:pPr lvl="2"/>
                <a:r>
                  <a:rPr lang="en-US" dirty="0"/>
                  <a:t>Probability of the entire sample space is 1,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Additivity of disjoint events</a:t>
                </a:r>
              </a:p>
              <a:p>
                <a:pPr lvl="2"/>
                <a:r>
                  <a:rPr lang="en-US" dirty="0"/>
                  <a:t>For all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∈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US" dirty="0"/>
                  <a:t> that are mutually exclusive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mtClean="0">
                        <a:latin typeface="Cambria Math" panose="02040503050406030204" pitchFamily="18" charset="0"/>
                      </a:rPr>
                      <m:t>=∅)</m:t>
                    </m:r>
                  </m:oMath>
                </a14:m>
                <a:r>
                  <a:rPr lang="en-US" dirty="0"/>
                  <a:t>, the probability that both events happen is equal to the sum of their individual probabilities,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+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The probability of a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must obey the axioms of probability over the possible values in the sample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7F2178-86C0-4C55-9848-7BD4088D1F5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05273-B427-41A5-AAA7-308623909A8C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54073-4498-490C-8EEB-E46D1A72F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5267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AE3B498-25D5-4951-8F9D-8B416AD29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675" y="3526164"/>
                <a:ext cx="5688631" cy="206766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Palatino Linotype" panose="0204050205050503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1pPr>
                <a:lvl2pPr marL="631825" indent="-227013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2pPr>
                <a:lvl3pPr marL="914400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Courier New" panose="02070309020205020404" pitchFamily="49" charset="0"/>
                  <a:buChar char="o"/>
                  <a:defRPr sz="16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3pPr>
                <a:lvl4pPr marL="1146175" indent="-1746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4pPr>
                <a:lvl5pPr marL="1376363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»"/>
                  <a:defRPr sz="12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5pPr>
                <a:lvl6pPr marL="2514389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51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713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74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Geometric interpretation of a dot product: </a:t>
                </a:r>
                <a:r>
                  <a:rPr lang="en-US" dirty="0">
                    <a:solidFill>
                      <a:srgbClr val="FF0000"/>
                    </a:solidFill>
                  </a:rPr>
                  <a:t>angle</a:t>
                </a:r>
                <a:r>
                  <a:rPr lang="en-US" dirty="0"/>
                  <a:t> between two vectors</a:t>
                </a:r>
              </a:p>
              <a:p>
                <a:pPr lvl="1"/>
                <a:r>
                  <a:rPr lang="en-US" dirty="0"/>
                  <a:t>I.e., dot product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the norms of the vectors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sz="1000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AE3B498-25D5-4951-8F9D-8B416AD2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75" y="3526164"/>
                <a:ext cx="5688631" cy="2067661"/>
              </a:xfrm>
              <a:prstGeom prst="rect">
                <a:avLst/>
              </a:prstGeom>
              <a:blipFill>
                <a:blip r:embed="rId3"/>
                <a:stretch>
                  <a:fillRect l="-1178" t="-1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and 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6"/>
                <a:ext cx="9584265" cy="1946365"/>
              </a:xfrm>
            </p:spPr>
            <p:txBody>
              <a:bodyPr>
                <a:normAutofit/>
              </a:bodyPr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Dot product </a:t>
                </a:r>
                <a:r>
                  <a:rPr lang="en-US" dirty="0"/>
                  <a:t>of vectors,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is also referred to as </a:t>
                </a:r>
                <a:r>
                  <a:rPr lang="en-US" dirty="0">
                    <a:solidFill>
                      <a:srgbClr val="FF0000"/>
                    </a:solidFill>
                  </a:rPr>
                  <a:t>inner product</a:t>
                </a:r>
                <a:r>
                  <a:rPr lang="en-US" dirty="0"/>
                  <a:t>, or </a:t>
                </a:r>
                <a:r>
                  <a:rPr lang="en-US" dirty="0">
                    <a:solidFill>
                      <a:srgbClr val="FF0000"/>
                    </a:solidFill>
                  </a:rPr>
                  <a:t>scalar product </a:t>
                </a:r>
                <a:r>
                  <a:rPr lang="en-US" dirty="0"/>
                  <a:t>of vectors</a:t>
                </a:r>
              </a:p>
              <a:p>
                <a:pPr lvl="1"/>
                <a:r>
                  <a:rPr lang="en-US" dirty="0"/>
                  <a:t>The dot product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also often denoted by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dot product is a symmetric operation,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6"/>
                <a:ext cx="9584265" cy="1946365"/>
              </a:xfrm>
              <a:blipFill>
                <a:blip r:embed="rId4"/>
                <a:stretch>
                  <a:fillRect l="-699" t="-250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5DF6C2-83BC-4650-8A55-053E1D14FB8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3176"/>
          <a:stretch/>
        </p:blipFill>
        <p:spPr>
          <a:xfrm>
            <a:off x="6457151" y="3645595"/>
            <a:ext cx="2819207" cy="1946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ECB461-F9EF-440E-ABA8-F4E975595BDD}"/>
                  </a:ext>
                </a:extLst>
              </p:cNvPr>
              <p:cNvSpPr txBox="1"/>
              <p:nvPr/>
            </p:nvSpPr>
            <p:spPr>
              <a:xfrm>
                <a:off x="780728" y="5069373"/>
                <a:ext cx="2995060" cy="364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70" b="1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sz="177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770" b="1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1770" b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sz="177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d>
                      <m:r>
                        <a:rPr lang="en-US" sz="1770" i="1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7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ECB461-F9EF-440E-ABA8-F4E975595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28" y="5069373"/>
                <a:ext cx="2995060" cy="3647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9FC67-0829-44F6-B0C6-DC597E4ECB2D}"/>
                  </a:ext>
                </a:extLst>
              </p:cNvPr>
              <p:cNvSpPr txBox="1"/>
              <p:nvPr/>
            </p:nvSpPr>
            <p:spPr>
              <a:xfrm>
                <a:off x="3099541" y="4888777"/>
                <a:ext cx="3703780" cy="59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7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177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77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US" sz="177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𝐯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 b="1">
                                  <a:latin typeface="Cambria Math" panose="02040503050406030204" pitchFamily="18" charset="0"/>
                                </a:rPr>
                                <m:t>𝐯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99FC67-0829-44F6-B0C6-DC597E4EC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541" y="4888777"/>
                <a:ext cx="3703780" cy="597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8"/>
              </a:rPr>
              <a:t>http://d2l.ai/chapter_appendix-mathematics-for-deep-learning/geometry-linear-algebraic-ops.html#geometry-of-vectors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53D8B94-09C8-42C2-8291-F6D821A310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8792" y="5830419"/>
                <a:ext cx="9584265" cy="14844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925" indent="-2889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Palatino Linotype" panose="02040502050505030304" pitchFamily="18" charset="0"/>
                  <a:buChar char="•"/>
                  <a:defRPr sz="20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1pPr>
                <a:lvl2pPr marL="631825" indent="-227013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2pPr>
                <a:lvl3pPr marL="914400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Courier New" panose="02070309020205020404" pitchFamily="49" charset="0"/>
                  <a:buChar char="o"/>
                  <a:defRPr sz="16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3pPr>
                <a:lvl4pPr marL="1146175" indent="-174625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–"/>
                  <a:defRPr sz="14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4pPr>
                <a:lvl5pPr marL="1376363" indent="-173038" algn="l" defTabSz="91432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Arial" panose="020B0604020202020204" pitchFamily="34" charset="0"/>
                  <a:buChar char="»"/>
                  <a:defRPr sz="1200" kern="1200">
                    <a:solidFill>
                      <a:schemeClr val="tx1"/>
                    </a:solidFill>
                    <a:latin typeface="Palatino Linotype" panose="02040502050505030304" pitchFamily="18" charset="0"/>
                    <a:ea typeface="+mn-ea"/>
                    <a:cs typeface="+mn-cs"/>
                  </a:defRPr>
                </a:lvl5pPr>
                <a:lvl6pPr marL="2514389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551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713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874" indent="-228581" algn="l" defTabSz="91432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If two vectors are orthogonal: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=90°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Also, in ML the term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sometimes employed as a measure of closeness of two vectors/data instances, and it is referred to as </a:t>
                </a:r>
                <a:r>
                  <a:rPr lang="en-US" dirty="0">
                    <a:solidFill>
                      <a:srgbClr val="FF0000"/>
                    </a:solidFill>
                  </a:rPr>
                  <a:t>cosine similarity 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753D8B94-09C8-42C2-8291-F6D821A31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92" y="5830419"/>
                <a:ext cx="9584265" cy="1484425"/>
              </a:xfrm>
              <a:prstGeom prst="rect">
                <a:avLst/>
              </a:prstGeom>
              <a:blipFill>
                <a:blip r:embed="rId9"/>
                <a:stretch>
                  <a:fillRect l="-700" t="-24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BC1DF-0BF2-4C6E-B9F0-B45002B18F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0186574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6" y="2090807"/>
                <a:ext cx="5688631" cy="5367667"/>
              </a:xfrm>
            </p:spPr>
            <p:txBody>
              <a:bodyPr/>
              <a:lstStyle/>
              <a:p>
                <a:r>
                  <a:rPr lang="en-US" dirty="0"/>
                  <a:t>A probability distribution over </a:t>
                </a:r>
                <a:r>
                  <a:rPr lang="en-US" dirty="0">
                    <a:solidFill>
                      <a:srgbClr val="FF0000"/>
                    </a:solidFill>
                  </a:rPr>
                  <a:t>discrete variables </a:t>
                </a:r>
                <a:r>
                  <a:rPr lang="en-US" dirty="0"/>
                  <a:t>may be described using 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probability mass function </a:t>
                </a:r>
                <a:r>
                  <a:rPr lang="en-US" dirty="0"/>
                  <a:t>(PMF)</a:t>
                </a:r>
              </a:p>
              <a:p>
                <a:pPr lvl="1"/>
                <a:r>
                  <a:rPr lang="en-US" dirty="0"/>
                  <a:t>E.g., sum of two dice</a:t>
                </a:r>
              </a:p>
              <a:p>
                <a:endParaRPr lang="en-US" dirty="0"/>
              </a:p>
              <a:p>
                <a:r>
                  <a:rPr lang="en-US" dirty="0"/>
                  <a:t>A probability distribution over </a:t>
                </a:r>
                <a:r>
                  <a:rPr lang="en-US" dirty="0">
                    <a:solidFill>
                      <a:srgbClr val="FF0000"/>
                    </a:solidFill>
                  </a:rPr>
                  <a:t>continuous variables </a:t>
                </a:r>
                <a:r>
                  <a:rPr lang="en-US" dirty="0"/>
                  <a:t>may be described using 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probability density function </a:t>
                </a:r>
                <a:r>
                  <a:rPr lang="en-US" dirty="0"/>
                  <a:t>(PDF)</a:t>
                </a:r>
              </a:p>
              <a:p>
                <a:pPr lvl="1"/>
                <a:r>
                  <a:rPr lang="en-US" dirty="0"/>
                  <a:t>E.g., waiting time between eruptions of Old Faithful </a:t>
                </a:r>
              </a:p>
              <a:p>
                <a:pPr lvl="1"/>
                <a:r>
                  <a:rPr lang="en-US" dirty="0"/>
                  <a:t>A PDF gives the probability of an infinitesimal region with volume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 find the probability over an interval [</a:t>
                </a:r>
                <a:r>
                  <a:rPr lang="en-US" i="1" dirty="0"/>
                  <a:t>a</a:t>
                </a:r>
                <a:r>
                  <a:rPr lang="en-US" dirty="0"/>
                  <a:t>, </a:t>
                </a:r>
                <a:r>
                  <a:rPr lang="en-US" i="1" dirty="0"/>
                  <a:t>b</a:t>
                </a:r>
                <a:r>
                  <a:rPr lang="en-US" dirty="0"/>
                  <a:t>],  we can integrate the PDF as follows:</a:t>
                </a:r>
              </a:p>
              <a:p>
                <a:pPr marL="404788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𝑑𝑋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6" y="2090807"/>
                <a:ext cx="5688631" cy="5367667"/>
              </a:xfrm>
              <a:blipFill>
                <a:blip r:embed="rId3"/>
                <a:stretch>
                  <a:fillRect l="-1178" t="-795" b="-69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EB20B2-8035-4867-8E47-A050C674CD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328" y="2158008"/>
            <a:ext cx="3978424" cy="1873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9"/>
          <a:stretch/>
        </p:blipFill>
        <p:spPr>
          <a:xfrm>
            <a:off x="6426468" y="4246240"/>
            <a:ext cx="3517260" cy="2296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17E64C-8897-405B-850E-91B1301B6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4006943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Random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may need to consider several random variables at a time</a:t>
                </a:r>
              </a:p>
              <a:p>
                <a:pPr lvl="1"/>
                <a:r>
                  <a:rPr lang="en-US" dirty="0"/>
                  <a:t>If several random processes occur in parallel or in sequence</a:t>
                </a:r>
              </a:p>
              <a:p>
                <a:pPr lvl="1"/>
                <a:r>
                  <a:rPr lang="en-US" dirty="0"/>
                  <a:t>E.g., to model the relationship between several diseases and symptoms</a:t>
                </a:r>
              </a:p>
              <a:p>
                <a:pPr lvl="1"/>
                <a:r>
                  <a:rPr lang="en-US" dirty="0"/>
                  <a:t>E.g., to process images with millions of pixels (each pixel is one random variable)</a:t>
                </a:r>
              </a:p>
              <a:p>
                <a:r>
                  <a:rPr lang="en-US" dirty="0"/>
                  <a:t>Next, we will study probability distributions defined over multiple random variables</a:t>
                </a:r>
              </a:p>
              <a:p>
                <a:pPr lvl="1"/>
                <a:r>
                  <a:rPr lang="en-US" dirty="0"/>
                  <a:t>These include joint, conditional, and marginal probability distributions</a:t>
                </a:r>
              </a:p>
              <a:p>
                <a:r>
                  <a:rPr lang="en-US" dirty="0"/>
                  <a:t>The individual random variables can also be grouped together into a random vector, because they represent different properties of an individual statistical unit</a:t>
                </a:r>
              </a:p>
              <a:p>
                <a:r>
                  <a:rPr lang="en-US" dirty="0"/>
                  <a:t>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multivariate random variable </a:t>
                </a:r>
                <a:r>
                  <a:rPr lang="en-US" dirty="0"/>
                  <a:t>is a vector of multiple random variables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sz="1600" dirty="0"/>
              </a:p>
              <a:p>
                <a:pPr marL="404788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78218E-9B4A-4779-A306-46846BECB9D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B9A0F-ECE2-465C-BB27-D11AEAD9EB46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E7BA7-8F67-49A7-81F8-7BDF0DEDC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623670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Joint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distribution that acts on many variables at the same time is known as a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joint probability distribution</a:t>
                </a:r>
              </a:p>
              <a:p>
                <a:r>
                  <a:rPr lang="en-US" dirty="0"/>
                  <a:t>Given any values </a:t>
                </a:r>
                <a:r>
                  <a:rPr lang="en-US" i="1" dirty="0"/>
                  <a:t>x </a:t>
                </a:r>
                <a:r>
                  <a:rPr lang="en-US" dirty="0"/>
                  <a:t>and </a:t>
                </a:r>
                <a:r>
                  <a:rPr lang="en-US" i="1" dirty="0"/>
                  <a:t>y </a:t>
                </a:r>
                <a:r>
                  <a:rPr lang="en-US" dirty="0"/>
                  <a:t>of two random variables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, what is the probability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</a:t>
                </a:r>
                <a:r>
                  <a:rPr lang="en-US" i="1" dirty="0"/>
                  <a:t>x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</a:t>
                </a:r>
                <a:r>
                  <a:rPr lang="en-US" i="1" dirty="0"/>
                  <a:t>y </a:t>
                </a:r>
                <a:r>
                  <a:rPr lang="en-US" dirty="0"/>
                  <a:t>simultaneously?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denotes the joint probability</a:t>
                </a:r>
              </a:p>
              <a:p>
                <a:pPr lvl="1"/>
                <a:r>
                  <a:rPr lang="en-US" dirty="0"/>
                  <a:t>We may also write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brevity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8B1EF7-9028-423F-92B1-6B97083294B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89" y="4318251"/>
            <a:ext cx="5112568" cy="3074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FA502-B60B-4D55-AC6E-9C2CAE040696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E04C9AA-A772-45FA-98A5-5DD7FDDF7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6418871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Marginal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Marginal probability distribution </a:t>
                </a:r>
                <a:r>
                  <a:rPr lang="en-US" dirty="0"/>
                  <a:t>is the probability distribution of a single variable </a:t>
                </a:r>
              </a:p>
              <a:p>
                <a:pPr lvl="1"/>
                <a:r>
                  <a:rPr lang="en-US" dirty="0"/>
                  <a:t>It is calculated based on the joint probability distribution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b="0" dirty="0"/>
                  <a:t>I.e., using the </a:t>
                </a:r>
                <a:r>
                  <a:rPr lang="en-US" dirty="0">
                    <a:solidFill>
                      <a:srgbClr val="FF0000"/>
                    </a:solidFill>
                  </a:rPr>
                  <a:t>sum rule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For continuous random variables, the summation is replaced with integration,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process is called </a:t>
                </a:r>
                <a:r>
                  <a:rPr lang="en-US" dirty="0">
                    <a:solidFill>
                      <a:srgbClr val="FF0000"/>
                    </a:solidFill>
                  </a:rPr>
                  <a:t>marginalization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86B162-BA0F-40C6-814C-95C9DEDEF13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143" y="4390259"/>
            <a:ext cx="5800116" cy="3073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451298-A63D-4AC1-A09B-FEF6521353A1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26739F-F22D-4BD2-8292-48B549DCA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807603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Conditional probability distribution </a:t>
                </a:r>
                <a:r>
                  <a:rPr lang="en-US" dirty="0"/>
                  <a:t>is the probability distribution of one variable provided that another variable has taken a certain value</a:t>
                </a:r>
              </a:p>
              <a:p>
                <a:pPr lvl="1"/>
                <a:r>
                  <a:rPr lang="en-US" dirty="0"/>
                  <a:t>Denoted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Note that: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lit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185A18-DA62-4F8F-A442-102FF4A599F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914" y="3814196"/>
            <a:ext cx="5258945" cy="3624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14581-1191-4C2F-9C1A-4BA56F7A11FE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E9666C8-EAE0-44A9-96E5-2F9360E99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5722387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Bayes’ theorem </a:t>
                </a:r>
                <a:r>
                  <a:rPr lang="en-US" dirty="0"/>
                  <a:t>– allows to calculate conditional probabilities for one variable when conditional probabilities for another variable are known</a:t>
                </a:r>
              </a:p>
              <a:p>
                <a:endParaRPr lang="en-US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lit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|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sz="600" dirty="0"/>
              </a:p>
              <a:p>
                <a:r>
                  <a:rPr lang="en-US" dirty="0"/>
                  <a:t>Also known as Bayes’ rule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Multiplication rule </a:t>
                </a:r>
                <a:r>
                  <a:rPr lang="en-US" dirty="0"/>
                  <a:t>for the joint distribution is used: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m:rPr>
                            <m:lit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By symmetry, we also have: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lit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The terms are referred to as: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the </a:t>
                </a:r>
                <a:r>
                  <a:rPr lang="en-US" dirty="0">
                    <a:solidFill>
                      <a:srgbClr val="FF0000"/>
                    </a:solidFill>
                  </a:rPr>
                  <a:t>prior probability</a:t>
                </a:r>
                <a:r>
                  <a:rPr lang="en-US" dirty="0"/>
                  <a:t>, the initial degree of belief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/>
                  <a:t>, the </a:t>
                </a:r>
                <a:r>
                  <a:rPr lang="en-US" dirty="0">
                    <a:solidFill>
                      <a:srgbClr val="FF0000"/>
                    </a:solidFill>
                  </a:rPr>
                  <a:t>posterior probability</a:t>
                </a:r>
                <a:r>
                  <a:rPr lang="en-US" dirty="0"/>
                  <a:t>, the degree of belief after incorporating the knowledge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the </a:t>
                </a:r>
                <a:r>
                  <a:rPr lang="en-US" dirty="0">
                    <a:solidFill>
                      <a:srgbClr val="FF0000"/>
                    </a:solidFill>
                  </a:rPr>
                  <a:t>likelihood</a:t>
                </a:r>
                <a:r>
                  <a:rPr lang="en-US" b="1" dirty="0"/>
                  <a:t> </a:t>
                </a:r>
                <a:r>
                  <a:rPr lang="en-US" dirty="0"/>
                  <a:t>of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iven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P(Y), the </a:t>
                </a:r>
                <a:r>
                  <a:rPr lang="en-US" dirty="0">
                    <a:solidFill>
                      <a:srgbClr val="FF0000"/>
                    </a:solidFill>
                  </a:rPr>
                  <a:t>evidence</a:t>
                </a:r>
              </a:p>
              <a:p>
                <a:pPr lvl="1"/>
                <a:r>
                  <a:rPr lang="en-US" dirty="0"/>
                  <a:t>Bayes’ theorem: </a:t>
                </a:r>
                <a:r>
                  <a:rPr lang="en-US" sz="1600" b="1" dirty="0"/>
                  <a:t>posterior probability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𝐥𝐢𝐤𝐞𝐥𝐢𝐡𝐨𝐨𝐝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𝐩𝐫𝐢𝐨𝐫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𝐩𝐫𝐨𝐛𝐚𝐛𝐢𝐥𝐢𝐭𝐲</m:t>
                        </m:r>
                      </m:num>
                      <m:den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𝐞𝐯𝐢𝐝𝐞𝐧𝐜𝐞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B14BD-38E7-48C6-9F86-59BD5D2BD4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B6FA-2AD4-4597-B015-21865B172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9953561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random variables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independent</a:t>
                </a:r>
                <a:r>
                  <a:rPr lang="en-US" dirty="0"/>
                  <a:t> if the occurrence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does not reveal any information about the occurrence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E.g., two successive rolls of a die are independent</a:t>
                </a:r>
              </a:p>
              <a:p>
                <a:r>
                  <a:rPr lang="en-US" dirty="0"/>
                  <a:t>Therefore, we can write: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lit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The following notation is used: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lit/>
                      </m:rP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Also note that for independent random variables: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In all other cases, the random variables are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dependent</a:t>
                </a:r>
              </a:p>
              <a:p>
                <a:pPr lvl="1"/>
                <a:r>
                  <a:rPr lang="en-US" dirty="0"/>
                  <a:t>E.g., duration of successive eruptions of Old Faithful</a:t>
                </a:r>
              </a:p>
              <a:p>
                <a:pPr lvl="1"/>
                <a:r>
                  <a:rPr lang="en-US" dirty="0"/>
                  <a:t>Getting a king on successive draws form a deck (the drawn card is not replaced)</a:t>
                </a:r>
              </a:p>
              <a:p>
                <a:endParaRPr lang="en-US" sz="1000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T</a:t>
                </a:r>
                <a:r>
                  <a:rPr lang="en-US" dirty="0"/>
                  <a:t>wo random variables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conditionally independent </a:t>
                </a:r>
                <a:r>
                  <a:rPr lang="en-US" dirty="0"/>
                  <a:t>given another random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if and only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denoted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m:rPr>
                        <m:lit/>
                      </m:rP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E68044-A878-463C-89BD-0EDB680D955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96849-257B-43CF-8F38-F65267FA820F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FA7A83-C607-4BF8-9BDE-E852FD67C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7351724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Multivariate Distributions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concepts of joint, marginal, and conditional probabilities apply for continuous random variables</a:t>
            </a:r>
          </a:p>
          <a:p>
            <a:r>
              <a:rPr lang="en-US" dirty="0"/>
              <a:t>The probability distributions use integration of continuous random variables, instead of summation of discrete random variables</a:t>
            </a:r>
          </a:p>
          <a:p>
            <a:pPr lvl="1"/>
            <a:r>
              <a:rPr lang="en-US" dirty="0"/>
              <a:t>Example: a three-component Gaussian mixture probability distribution in two dimensions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863DDC-79B9-4A1A-B2F5-361B56A6BF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652937" y="4213212"/>
            <a:ext cx="4752528" cy="3273391"/>
            <a:chOff x="2436912" y="3887208"/>
            <a:chExt cx="5434930" cy="37434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80928" y="3887208"/>
              <a:ext cx="5290914" cy="374340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36912" y="3887208"/>
              <a:ext cx="432048" cy="431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7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159EB3-B45B-4E0E-BA57-CE8004BEBB07}"/>
              </a:ext>
            </a:extLst>
          </p:cNvPr>
          <p:cNvSpPr txBox="1"/>
          <p:nvPr/>
        </p:nvSpPr>
        <p:spPr>
          <a:xfrm>
            <a:off x="1005136" y="7528413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4EB055-8F1E-4C82-9337-7C3433369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2347737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expected value </a:t>
                </a:r>
                <a:r>
                  <a:rPr lang="en-US" dirty="0"/>
                  <a:t>or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expectation</a:t>
                </a:r>
                <a:r>
                  <a:rPr lang="en-US" dirty="0"/>
                  <a:t> of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respect to a probability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is the average (mean)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drawn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For a discrete random variable </a:t>
                </a:r>
                <a:r>
                  <a:rPr lang="en-US" i="1" dirty="0"/>
                  <a:t>X,</a:t>
                </a:r>
                <a:r>
                  <a:rPr lang="en-US" dirty="0"/>
                  <a:t> it is calculated as</a:t>
                </a:r>
              </a:p>
              <a:p>
                <a:pPr marL="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a continuous random variable </a:t>
                </a:r>
                <a:r>
                  <a:rPr lang="en-US" i="1" dirty="0"/>
                  <a:t>X</a:t>
                </a:r>
                <a:r>
                  <a:rPr lang="en-US" dirty="0"/>
                  <a:t>, it is calculated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𝑑𝑋</m:t>
                      </m:r>
                    </m:oMath>
                  </m:oMathPara>
                </a14:m>
                <a:endParaRPr lang="en-US" i="1" dirty="0"/>
              </a:p>
              <a:p>
                <a:pPr lvl="1"/>
                <a:r>
                  <a:rPr lang="en-US" dirty="0"/>
                  <a:t>When the identity of the distribution is clear from the context, we can 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it is clear which random variable is used, we can write just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Mean is the most common measure of central tendency of a distribution</a:t>
                </a:r>
              </a:p>
              <a:p>
                <a:pPr lvl="1"/>
                <a:r>
                  <a:rPr lang="en-US" dirty="0"/>
                  <a:t>For a random variable: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⇒     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endParaRPr lang="en-US" dirty="0"/>
              </a:p>
              <a:p>
                <a:pPr lvl="1"/>
                <a:r>
                  <a:rPr lang="en-US" dirty="0"/>
                  <a:t>This is similar to the mean of a sample of observations: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Other measures of central tendency: median, mode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 r="-1208" b="-238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85C15C-0639-4B98-B0D2-825912FE5F8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54851-EC84-4FFC-8860-0BA95BA8E352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DFEBC-E5F3-413B-AB20-ED81713BE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203824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3966-34AF-40BA-8745-3ED45037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FE59F-81DF-48C8-BDD8-AD1F673133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Variance</a:t>
                </a:r>
                <a:r>
                  <a:rPr lang="en-US" dirty="0">
                    <a:ea typeface="Cambria Math" panose="02040503050406030204" pitchFamily="18" charset="0"/>
                  </a:rPr>
                  <a:t> gives the measure of how much the values of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deviate from the expected value as we sample values of X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sz="6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When the variance is low, the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 cluster near the expected value</a:t>
                </a:r>
              </a:p>
              <a:p>
                <a:r>
                  <a:rPr lang="en-US" dirty="0"/>
                  <a:t>Variance is commonly denoted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above equation is similar to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similar to the formula for calculating the variance of a sample of observations: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square root of the variance is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standard deviation</a:t>
                </a:r>
              </a:p>
              <a:p>
                <a:pPr lvl="1"/>
                <a:r>
                  <a:rPr lang="en-US" dirty="0"/>
                  <a:t>Denoted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rad>
                  </m:oMath>
                </a14:m>
                <a:endParaRPr lang="en-US" b="1" i="1" dirty="0">
                  <a:solidFill>
                    <a:srgbClr val="0070C0"/>
                  </a:solidFill>
                </a:endParaRPr>
              </a:p>
              <a:p>
                <a:endParaRPr lang="en-US" b="1" i="1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9FE59F-81DF-48C8-BDD8-AD1F673133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 r="-1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9ADA14-9553-4B29-8CE5-675EC44F96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C241D-2B63-4CC0-8A03-CB36007C65D3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Slide credit: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626AE-2AB2-4363-877A-DFA0F7B9CC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88124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of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vector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norm</a:t>
                </a:r>
                <a:r>
                  <a:rPr lang="en-US" dirty="0"/>
                  <a:t> is a function that maps a vector to a scalar value</a:t>
                </a:r>
              </a:p>
              <a:p>
                <a:pPr lvl="1"/>
                <a:r>
                  <a:rPr lang="en-US" dirty="0"/>
                  <a:t>The norm is a measure of the size of the vector</a:t>
                </a:r>
              </a:p>
              <a:p>
                <a:r>
                  <a:rPr lang="en-US" dirty="0"/>
                  <a:t>The norm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should satisfy the following properties:</a:t>
                </a:r>
              </a:p>
              <a:p>
                <a:pPr lvl="1"/>
                <a:r>
                  <a:rPr lang="en-US" dirty="0"/>
                  <a:t>Scaling: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Triangle inequality: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Must be non-negative: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The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r>
                  <a:rPr lang="en-US" dirty="0"/>
                  <a:t>of a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is obtained as: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On next page we will review the most common norms, obtained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C3168-6D10-402E-B39B-EEFE94452E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6ACEC9-0407-43D0-B1FF-18DA0751EE34}"/>
                  </a:ext>
                </a:extLst>
              </p:cNvPr>
              <p:cNvSpPr txBox="1"/>
              <p:nvPr/>
            </p:nvSpPr>
            <p:spPr>
              <a:xfrm>
                <a:off x="5821291" y="4077364"/>
                <a:ext cx="2808310" cy="986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77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77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7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7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77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6ACEC9-0407-43D0-B1FF-18DA0751E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291" y="4077364"/>
                <a:ext cx="2808310" cy="986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FE2E1-232E-45BC-AFC5-E871611DED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4629991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5FC64-4836-4898-BAC1-9BC692A2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6CC4F-6FB7-41CF-84D7-41B6BDA0C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Covariance</a:t>
                </a:r>
                <a:r>
                  <a:rPr lang="en-US" dirty="0"/>
                  <a:t> gives the measure of how much two random variables are linearly related to each other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Then, the covariance is: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nary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</m:e>
                    </m:d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Compare to covariance of actual samples: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covariance measures the tendency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deviate from their means in same (or opposite) directions at same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06CC4F-6FB7-41CF-84D7-41B6BDA0C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B2242AA-65C4-481C-8CB8-AB0FCA8FE9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pic>
        <p:nvPicPr>
          <p:cNvPr id="6146" name="Picture 2" descr="Preprocessing for Deep Learning: From covariance matrix to image whiten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92" y="5614396"/>
            <a:ext cx="3096276" cy="149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276677" y="5182349"/>
            <a:ext cx="6048671" cy="2258249"/>
            <a:chOff x="132657" y="5295742"/>
            <a:chExt cx="6048671" cy="2258249"/>
          </a:xfrm>
        </p:grpSpPr>
        <p:grpSp>
          <p:nvGrpSpPr>
            <p:cNvPr id="9" name="Group 8"/>
            <p:cNvGrpSpPr/>
            <p:nvPr/>
          </p:nvGrpSpPr>
          <p:grpSpPr>
            <a:xfrm>
              <a:off x="132657" y="5295742"/>
              <a:ext cx="6048671" cy="2258249"/>
              <a:chOff x="1541434" y="5465009"/>
              <a:chExt cx="6048671" cy="2258249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6"/>
              <a:srcRect l="6730" r="7669"/>
              <a:stretch/>
            </p:blipFill>
            <p:spPr>
              <a:xfrm>
                <a:off x="1541434" y="5538766"/>
                <a:ext cx="5976664" cy="218449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3832843" y="7167667"/>
                    <a:ext cx="5760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32843" y="7167667"/>
                    <a:ext cx="576064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7014041" y="7167667"/>
                    <a:ext cx="5760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4041" y="7167667"/>
                    <a:ext cx="576064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693677" y="5465009"/>
                    <a:ext cx="5760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3677" y="5465009"/>
                    <a:ext cx="576064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4873606" y="5480569"/>
                    <a:ext cx="57606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3606" y="5480569"/>
                    <a:ext cx="576064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1701901" y="5369499"/>
              <a:ext cx="1532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No covariance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05064" y="5365332"/>
              <a:ext cx="15327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High covariance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A2DA828-81DF-4CA8-BA34-B30B6B562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1677041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Correlation coefficient </a:t>
                </a:r>
                <a:r>
                  <a:rPr lang="en-US" dirty="0"/>
                  <a:t>is the covariance normalized by the standard deviations of the two variables</a:t>
                </a: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It is also called </a:t>
                </a:r>
                <a:r>
                  <a:rPr lang="en-US" dirty="0">
                    <a:solidFill>
                      <a:srgbClr val="FF0000"/>
                    </a:solidFill>
                  </a:rPr>
                  <a:t>Pearson’s correlation coefficient </a:t>
                </a:r>
                <a:r>
                  <a:rPr lang="en-US" dirty="0"/>
                  <a:t>and it is denoted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values are in the interval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only reflects linear dependence between variables, and it does not measure non-linear dependencies between the variables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6A64A0-7AC6-45BB-8F72-6187FEFCA2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51" y="4966323"/>
            <a:ext cx="8124825" cy="2543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Jeff </a:t>
            </a:r>
            <a:r>
              <a:rPr lang="en-US" sz="1000" dirty="0" err="1"/>
              <a:t>Howbert</a:t>
            </a:r>
            <a:r>
              <a:rPr lang="en-US" sz="1000" dirty="0"/>
              <a:t> — Machine Learning Math Essentials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6162D0-3CE5-4CC8-8AA6-6065CAE5E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514299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Covariance matrix </a:t>
                </a:r>
                <a:r>
                  <a:rPr lang="en-US" dirty="0"/>
                  <a:t>of a multivariate random variable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dirty="0"/>
                  <a:t> with states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matrix, such that</a:t>
                </a:r>
              </a:p>
              <a:p>
                <a:pPr marL="0" indent="0" algn="ctr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Cov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I.e.,</a:t>
                </a:r>
              </a:p>
              <a:p>
                <a:pPr marL="0" indent="0" algn="ctr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Cov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Cov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Cov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Cov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Cov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diagonal elements of the covariance matrix are the variances of the elements of the vector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Cov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Also note that the covariance matrix is symmetric, since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3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0FC09-DCA3-4B0F-85D1-1E0CA6E1328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7C11C-EE16-47C7-9713-93B1D0C13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7935928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7" y="2090807"/>
                <a:ext cx="5544615" cy="5367667"/>
              </a:xfrm>
            </p:spPr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Bernoulli distribution</a:t>
                </a:r>
              </a:p>
              <a:p>
                <a:pPr lvl="1"/>
                <a:r>
                  <a:rPr lang="en-US" dirty="0"/>
                  <a:t>Binary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states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random variable can encodes a coin flip which comes up 1 with probability </a:t>
                </a:r>
                <a:r>
                  <a:rPr lang="en-US" i="1" dirty="0"/>
                  <a:t>p </a:t>
                </a:r>
                <a:r>
                  <a:rPr lang="en-US" dirty="0"/>
                  <a:t>and 0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𝐵𝑒𝑟𝑛𝑜𝑢𝑙𝑙𝑖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sz="1000" dirty="0"/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Uniform distribution</a:t>
                </a:r>
              </a:p>
              <a:p>
                <a:pPr lvl="1"/>
                <a:r>
                  <a:rPr lang="en-US" dirty="0"/>
                  <a:t>The probability of each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Figure: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7" y="2090807"/>
                <a:ext cx="5544615" cy="5367667"/>
              </a:xfrm>
              <a:blipFill>
                <a:blip r:embed="rId2"/>
                <a:stretch>
                  <a:fillRect l="-1209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A120ED-FB8F-4EA1-AF52-3058E6C0690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304" y="2074501"/>
            <a:ext cx="3826206" cy="2700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21489" y="2374034"/>
                <a:ext cx="1296143" cy="364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7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489" y="2374034"/>
                <a:ext cx="1296143" cy="364715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337" y="4913861"/>
            <a:ext cx="3684330" cy="2544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6"/>
              </a:rPr>
              <a:t>http://d2l.ai/chapter_appendix-mathematics-for-deep-learning/distributions.html</a:t>
            </a:r>
            <a:endParaRPr lang="en-US" sz="1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A79FCA-5DE3-421F-B512-C612A92E7C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51083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6677" y="2090807"/>
                <a:ext cx="5747197" cy="5367667"/>
              </a:xfrm>
            </p:spPr>
            <p:txBody>
              <a:bodyPr>
                <a:normAutofit/>
              </a:bodyPr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Binomial distribution</a:t>
                </a:r>
              </a:p>
              <a:p>
                <a:pPr lvl="1"/>
                <a:r>
                  <a:rPr lang="en-US" dirty="0"/>
                  <a:t>Performing a sequence of </a:t>
                </a:r>
                <a:r>
                  <a:rPr lang="en-US" i="1" dirty="0"/>
                  <a:t>n</a:t>
                </a:r>
                <a:r>
                  <a:rPr lang="en-US" dirty="0"/>
                  <a:t> independent experiments, each of which has probability </a:t>
                </a:r>
                <a:r>
                  <a:rPr lang="en-US" i="1" dirty="0"/>
                  <a:t>p</a:t>
                </a:r>
                <a:r>
                  <a:rPr lang="en-US" dirty="0"/>
                  <a:t> of succeeding,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probability of getting </a:t>
                </a:r>
                <a:r>
                  <a:rPr lang="en-US" i="1" dirty="0"/>
                  <a:t>k</a:t>
                </a:r>
                <a:r>
                  <a:rPr lang="en-US" dirty="0"/>
                  <a:t> successes in </a:t>
                </a:r>
                <a:r>
                  <a:rPr lang="en-US" i="1" dirty="0"/>
                  <a:t>n</a:t>
                </a:r>
                <a:r>
                  <a:rPr lang="en-US" dirty="0"/>
                  <a:t> trials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𝐵𝑖𝑛𝑜𝑚𝑖𝑎𝑙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i="1" dirty="0">
                    <a:solidFill>
                      <a:srgbClr val="0070C0"/>
                    </a:solidFill>
                  </a:rPr>
                  <a:t>Poisson distribution</a:t>
                </a:r>
              </a:p>
              <a:p>
                <a:pPr lvl="1"/>
                <a:r>
                  <a:rPr lang="en-US" dirty="0"/>
                  <a:t>A number of events occurring independently in a fixed interval of time with a known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discrete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2,…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the average number of occurrences of the event</a:t>
                </a:r>
              </a:p>
              <a:p>
                <a:pPr lvl="1"/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𝑃𝑜𝑖𝑠𝑠𝑜𝑛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6677" y="2090807"/>
                <a:ext cx="5747197" cy="5367667"/>
              </a:xfrm>
              <a:blipFill>
                <a:blip r:embed="rId3"/>
                <a:stretch>
                  <a:fillRect l="-1166" t="-7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FC223D-700E-412E-8523-A88D3650EFE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898" y="2230020"/>
            <a:ext cx="3757857" cy="2736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345" y="4858713"/>
            <a:ext cx="3619872" cy="2627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33456" y="2446042"/>
                <a:ext cx="2448272" cy="364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7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=10, 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56" y="2446042"/>
                <a:ext cx="2448272" cy="364715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35284" y="5182346"/>
                <a:ext cx="1439087" cy="364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7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770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284" y="5182346"/>
                <a:ext cx="1439087" cy="3647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8"/>
              </a:rPr>
              <a:t>http://d2l.ai/chapter_appendix-mathematics-for-deep-learning/distributions.html</a:t>
            </a:r>
            <a:endParaRPr lang="en-US" sz="10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EB163C4-0A25-4F4D-8D5B-4A50D28E7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3084816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Gaussian distribution</a:t>
                </a:r>
              </a:p>
              <a:p>
                <a:pPr lvl="1"/>
                <a:r>
                  <a:rPr lang="en-US" dirty="0"/>
                  <a:t>The most well-studied distribution</a:t>
                </a:r>
              </a:p>
              <a:p>
                <a:pPr lvl="2"/>
                <a:r>
                  <a:rPr lang="en-US" dirty="0"/>
                  <a:t>Referred to as </a:t>
                </a:r>
                <a:r>
                  <a:rPr lang="en-US" dirty="0">
                    <a:solidFill>
                      <a:srgbClr val="FF0000"/>
                    </a:solidFill>
                  </a:rPr>
                  <a:t>normal distribution </a:t>
                </a:r>
                <a:r>
                  <a:rPr lang="en-US" dirty="0"/>
                  <a:t>or informally </a:t>
                </a:r>
                <a:r>
                  <a:rPr lang="en-US" dirty="0">
                    <a:solidFill>
                      <a:srgbClr val="FF0000"/>
                    </a:solidFill>
                  </a:rPr>
                  <a:t>bell-shaped distribution</a:t>
                </a:r>
              </a:p>
              <a:p>
                <a:pPr lvl="1"/>
                <a:r>
                  <a:rPr lang="en-US" dirty="0"/>
                  <a:t>Defined with the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For a random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with </a:t>
                </a:r>
                <a:r>
                  <a:rPr lang="en-US" i="1" dirty="0"/>
                  <a:t>n</a:t>
                </a:r>
                <a:r>
                  <a:rPr lang="en-US" dirty="0"/>
                  <a:t> independent measurements, the density is</a:t>
                </a:r>
              </a:p>
              <a:p>
                <a:pPr marL="40478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25E8715-BD3E-48D3-9AC6-5E575FC8988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92" y="5182345"/>
            <a:ext cx="5458255" cy="1979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54" y="5217346"/>
            <a:ext cx="3219450" cy="2162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61992-94FE-4BA8-9958-F2A832150E08}"/>
              </a:ext>
            </a:extLst>
          </p:cNvPr>
          <p:cNvSpPr txBox="1"/>
          <p:nvPr/>
        </p:nvSpPr>
        <p:spPr>
          <a:xfrm>
            <a:off x="852737" y="7526182"/>
            <a:ext cx="8712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Picture from: </a:t>
            </a:r>
            <a:r>
              <a:rPr lang="en-US" sz="1000" dirty="0">
                <a:hlinkClick r:id="rId5"/>
              </a:rPr>
              <a:t>http://d2l.ai/chapter_appendix-mathematics-for-deep-learning/distributions.html</a:t>
            </a:r>
            <a:endParaRPr lang="en-US" sz="100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28103-7F8B-42B4-9377-A5F957D89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24444650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i="1" dirty="0">
                    <a:solidFill>
                      <a:srgbClr val="0070C0"/>
                    </a:solidFill>
                  </a:rPr>
                  <a:t>Multinoulli distribution</a:t>
                </a:r>
              </a:p>
              <a:p>
                <a:pPr lvl="1"/>
                <a:r>
                  <a:rPr lang="en-US" dirty="0"/>
                  <a:t>It is an extension of the Bernoulli distribution, from binary class to multi-class</a:t>
                </a:r>
              </a:p>
              <a:p>
                <a:pPr lvl="1"/>
                <a:r>
                  <a:rPr lang="en-US" dirty="0" err="1"/>
                  <a:t>Multinoulli</a:t>
                </a:r>
                <a:r>
                  <a:rPr lang="en-US" dirty="0"/>
                  <a:t> distribution is also called </a:t>
                </a:r>
                <a:r>
                  <a:rPr lang="en-US" dirty="0">
                    <a:solidFill>
                      <a:srgbClr val="FF0000"/>
                    </a:solidFill>
                  </a:rPr>
                  <a:t>categorical distribution </a:t>
                </a:r>
                <a:r>
                  <a:rPr lang="en-US" dirty="0"/>
                  <a:t>or </a:t>
                </a:r>
                <a:r>
                  <a:rPr lang="en-US" dirty="0">
                    <a:solidFill>
                      <a:srgbClr val="FF0000"/>
                    </a:solidFill>
                  </a:rPr>
                  <a:t>generalized Bernoulli distribution</a:t>
                </a:r>
              </a:p>
              <a:p>
                <a:pPr lvl="1"/>
                <a:r>
                  <a:rPr lang="en-US" dirty="0" err="1"/>
                  <a:t>Multinoulli</a:t>
                </a:r>
                <a:r>
                  <a:rPr lang="en-US" dirty="0"/>
                  <a:t> is a discrete probability distribution that describes the possible results of a random variable that can take on one of </a:t>
                </a:r>
                <a:r>
                  <a:rPr lang="en-US" i="1" dirty="0"/>
                  <a:t>k</a:t>
                </a:r>
                <a:r>
                  <a:rPr lang="en-US" dirty="0"/>
                  <a:t> possible categories</a:t>
                </a:r>
              </a:p>
              <a:p>
                <a:pPr lvl="2"/>
                <a:r>
                  <a:rPr lang="en-US" dirty="0"/>
                  <a:t>A </a:t>
                </a:r>
                <a:r>
                  <a:rPr lang="en-US" dirty="0">
                    <a:solidFill>
                      <a:srgbClr val="FF0000"/>
                    </a:solidFill>
                  </a:rPr>
                  <a:t>categorical random variable </a:t>
                </a:r>
                <a:r>
                  <a:rPr lang="en-US" dirty="0"/>
                  <a:t>is a discrete variable with more than two possible outcomes (such as the roll of a die) </a:t>
                </a:r>
              </a:p>
              <a:p>
                <a:pPr lvl="1"/>
                <a:r>
                  <a:rPr lang="en-US" dirty="0"/>
                  <a:t>For example, in multi-class classification in machine learning, we have a set of data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and corresponding to the data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i="1" dirty="0"/>
                  <a:t>k</a:t>
                </a:r>
                <a:r>
                  <a:rPr lang="en-US" dirty="0"/>
                  <a:t>-class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representing </a:t>
                </a:r>
                <a:r>
                  <a:rPr lang="en-US" dirty="0">
                    <a:solidFill>
                      <a:srgbClr val="FF0000"/>
                    </a:solidFill>
                  </a:rPr>
                  <a:t>one-hot encoding</a:t>
                </a:r>
              </a:p>
              <a:p>
                <a:pPr lvl="2"/>
                <a:r>
                  <a:rPr lang="en-US" dirty="0"/>
                  <a:t>One-hot encoding is also called 1-of-</a:t>
                </a:r>
                <a:r>
                  <a:rPr lang="en-US" i="1" dirty="0"/>
                  <a:t>k</a:t>
                </a:r>
                <a:r>
                  <a:rPr lang="en-US" dirty="0"/>
                  <a:t> vector, where one element has the value 1 and all other elements have the value 0</a:t>
                </a:r>
              </a:p>
              <a:p>
                <a:pPr lvl="2"/>
                <a:r>
                  <a:rPr lang="en-US" dirty="0"/>
                  <a:t>Let’s denote the probabilities for assigning the class labels to a data example by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know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dirty="0"/>
                  <a:t> for the different classes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2, 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</a:t>
                </a:r>
                <a:r>
                  <a:rPr lang="en-US" dirty="0" err="1"/>
                  <a:t>multinoulli</a:t>
                </a:r>
                <a:r>
                  <a:rPr lang="en-US" dirty="0"/>
                  <a:t> probability of the data example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Similarly, we can calculate the probability of all data examples as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9" t="-795" r="-445" b="-61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9F10F-24B6-4074-80EF-346602FB18F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E9931-8FA6-49CD-A27D-F1638AACF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18006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 of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=2,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dirty="0"/>
                  <a:t>Also called </a:t>
                </a:r>
                <a:r>
                  <a:rPr lang="en-US" b="1" dirty="0"/>
                  <a:t>Euclidean norm</a:t>
                </a:r>
              </a:p>
              <a:p>
                <a:pPr lvl="1"/>
                <a:r>
                  <a:rPr lang="en-US" dirty="0"/>
                  <a:t>It is the most often used norm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norm </a:t>
                </a:r>
                <a:r>
                  <a:rPr lang="en-US" dirty="0"/>
                  <a:t>is often denoted just as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with the subscript 2 omitted</a:t>
                </a:r>
              </a:p>
              <a:p>
                <a:endParaRPr lang="en-US" sz="1000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dirty="0"/>
                  <a:t>Uses the absolute values of the elements</a:t>
                </a:r>
              </a:p>
              <a:p>
                <a:pPr lvl="1"/>
                <a:r>
                  <a:rPr lang="en-US" dirty="0"/>
                  <a:t>Discriminate between zero and non-zero elements</a:t>
                </a:r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=∞,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endParaRPr lang="en-US" dirty="0">
                  <a:solidFill>
                    <a:srgbClr val="002060"/>
                  </a:solidFill>
                </a:endParaRPr>
              </a:p>
              <a:p>
                <a:pPr lvl="1"/>
                <a:r>
                  <a:rPr lang="en-US" dirty="0"/>
                  <a:t>Known as </a:t>
                </a:r>
                <a:r>
                  <a:rPr lang="en-US" b="1" dirty="0"/>
                  <a:t>infinity norm</a:t>
                </a:r>
                <a:r>
                  <a:rPr lang="en-US" dirty="0"/>
                  <a:t>, or </a:t>
                </a:r>
                <a:r>
                  <a:rPr lang="en-US" b="1" dirty="0"/>
                  <a:t>max norm</a:t>
                </a:r>
              </a:p>
              <a:p>
                <a:pPr lvl="1"/>
                <a:r>
                  <a:rPr lang="en-US" dirty="0"/>
                  <a:t>Outputs the absolute value of the largest element</a:t>
                </a:r>
              </a:p>
              <a:p>
                <a:pPr lvl="1"/>
                <a:endParaRPr lang="en-US" sz="1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norm </a:t>
                </a:r>
                <a:r>
                  <a:rPr lang="en-US" dirty="0"/>
                  <a:t>outputs the number of non-zero elements</a:t>
                </a:r>
              </a:p>
              <a:p>
                <a:pPr lvl="1"/>
                <a:r>
                  <a:rPr lang="en-US" dirty="0"/>
                  <a:t>It is not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norm, and it is not really a norm function either (it is incorrectly called a norm)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9" t="-795" r="-5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7ED5F-D88E-4DBC-8211-14537107E5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21289" y="5035302"/>
                <a:ext cx="1944216" cy="448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sz="177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77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289" y="5035302"/>
                <a:ext cx="1944216" cy="448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2364F7-CCF1-462B-9530-C182860A5DE9}"/>
                  </a:ext>
                </a:extLst>
              </p:cNvPr>
              <p:cNvSpPr txBox="1"/>
              <p:nvPr/>
            </p:nvSpPr>
            <p:spPr>
              <a:xfrm>
                <a:off x="5257044" y="1839361"/>
                <a:ext cx="3588580" cy="1152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77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77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p>
                              <m:r>
                                <a:rPr lang="en-US" sz="177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77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rad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32364F7-CCF1-462B-9530-C182860A5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044" y="1839361"/>
                <a:ext cx="3588580" cy="11520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1F89A-5F88-4638-A74F-E39481B51749}"/>
                  </a:ext>
                </a:extLst>
              </p:cNvPr>
              <p:cNvSpPr txBox="1"/>
              <p:nvPr/>
            </p:nvSpPr>
            <p:spPr>
              <a:xfrm>
                <a:off x="5245227" y="3527328"/>
                <a:ext cx="2808310" cy="835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70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  <m:sub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77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7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7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77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77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77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77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81F89A-5F88-4638-A74F-E39481B51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227" y="3527328"/>
                <a:ext cx="2808310" cy="8358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D930F-760C-4E14-A7DB-D5273F1696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Slide Courtesy - CS 502, Fall 2020 Lectures - University of Idaho</a:t>
            </a:r>
          </a:p>
        </p:txBody>
      </p:sp>
    </p:spTree>
    <p:extLst>
      <p:ext uri="{BB962C8B-B14F-4D97-AF65-F5344CB8AC3E}">
        <p14:creationId xmlns:p14="http://schemas.microsoft.com/office/powerpoint/2010/main" val="160762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14458</TotalTime>
  <Words>10065</Words>
  <Application>Microsoft Office PowerPoint</Application>
  <PresentationFormat>Custom</PresentationFormat>
  <Paragraphs>1047</Paragraphs>
  <Slides>86</Slides>
  <Notes>31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5" baseType="lpstr">
      <vt:lpstr>Arial</vt:lpstr>
      <vt:lpstr>Calibri</vt:lpstr>
      <vt:lpstr>Cambria Math</vt:lpstr>
      <vt:lpstr>Courier New</vt:lpstr>
      <vt:lpstr>Palatino Linotype</vt:lpstr>
      <vt:lpstr>Times New Roman</vt:lpstr>
      <vt:lpstr>Wingdings</vt:lpstr>
      <vt:lpstr>Office Theme</vt:lpstr>
      <vt:lpstr>Equation</vt:lpstr>
      <vt:lpstr>Advanced Math Concepts – A Review</vt:lpstr>
      <vt:lpstr>Notation</vt:lpstr>
      <vt:lpstr>Notation</vt:lpstr>
      <vt:lpstr>Vectors</vt:lpstr>
      <vt:lpstr>Geometry of Vectors</vt:lpstr>
      <vt:lpstr>Geometry of Vectors</vt:lpstr>
      <vt:lpstr>Dot Product and Angles</vt:lpstr>
      <vt:lpstr>Norm of a Vector</vt:lpstr>
      <vt:lpstr>Norm of a Vector</vt:lpstr>
      <vt:lpstr>Vector Projection</vt:lpstr>
      <vt:lpstr>Hyperplanes</vt:lpstr>
      <vt:lpstr>Hyperplanes</vt:lpstr>
      <vt:lpstr>Hyperplanes</vt:lpstr>
      <vt:lpstr>Matrices</vt:lpstr>
      <vt:lpstr>Matrices</vt:lpstr>
      <vt:lpstr>Matrices</vt:lpstr>
      <vt:lpstr>Matrices</vt:lpstr>
      <vt:lpstr>Matrices</vt:lpstr>
      <vt:lpstr>Matrix-Vector Products</vt:lpstr>
      <vt:lpstr>Matrix-Matrix Products</vt:lpstr>
      <vt:lpstr>Linear Dependence</vt:lpstr>
      <vt:lpstr>Matrix Rank</vt:lpstr>
      <vt:lpstr>Inverse of a Matrix</vt:lpstr>
      <vt:lpstr>Pseudo-Inverse of a Matrix</vt:lpstr>
      <vt:lpstr>Tensors</vt:lpstr>
      <vt:lpstr>Eigen Decomposition</vt:lpstr>
      <vt:lpstr>Eigen Decomposition</vt:lpstr>
      <vt:lpstr>Eigen Decomposition</vt:lpstr>
      <vt:lpstr>Eigen Decomposition</vt:lpstr>
      <vt:lpstr>Eigen Vector</vt:lpstr>
      <vt:lpstr>Singular Value Decomposition</vt:lpstr>
      <vt:lpstr>SVD = A=UDV^T </vt:lpstr>
      <vt:lpstr>Matrix Norms</vt:lpstr>
      <vt:lpstr>Differential Calculus</vt:lpstr>
      <vt:lpstr>Differential Calculus</vt:lpstr>
      <vt:lpstr>Higher Order Derivatives</vt:lpstr>
      <vt:lpstr>Taylor Series</vt:lpstr>
      <vt:lpstr>Geometric Interpretation</vt:lpstr>
      <vt:lpstr>Second derivative test</vt:lpstr>
      <vt:lpstr>Animation</vt:lpstr>
      <vt:lpstr>Partial Derivatives</vt:lpstr>
      <vt:lpstr>Partial Derivative - Animation</vt:lpstr>
      <vt:lpstr>Gradient</vt:lpstr>
      <vt:lpstr>Gradient Descent</vt:lpstr>
      <vt:lpstr>Gradient Descent</vt:lpstr>
      <vt:lpstr>Animation</vt:lpstr>
      <vt:lpstr>Hessian Matrix</vt:lpstr>
      <vt:lpstr>Jacobian Matrix</vt:lpstr>
      <vt:lpstr>Integral Calculus</vt:lpstr>
      <vt:lpstr>Optimization</vt:lpstr>
      <vt:lpstr>Optimization</vt:lpstr>
      <vt:lpstr>Stationary Points</vt:lpstr>
      <vt:lpstr>Local Minima</vt:lpstr>
      <vt:lpstr>Saddle Points</vt:lpstr>
      <vt:lpstr>Convex Optimization</vt:lpstr>
      <vt:lpstr>Convex Functions</vt:lpstr>
      <vt:lpstr>Convex Functions</vt:lpstr>
      <vt:lpstr>Convex Functions</vt:lpstr>
      <vt:lpstr>Convex Sets</vt:lpstr>
      <vt:lpstr>Derivatives and Convexity</vt:lpstr>
      <vt:lpstr>Constrained Optimization</vt:lpstr>
      <vt:lpstr>Lagrange Multipliers</vt:lpstr>
      <vt:lpstr>Projections</vt:lpstr>
      <vt:lpstr>Projections</vt:lpstr>
      <vt:lpstr>First-order vs Second-order Optimization</vt:lpstr>
      <vt:lpstr>Probability</vt:lpstr>
      <vt:lpstr>Probability</vt:lpstr>
      <vt:lpstr>Random variables</vt:lpstr>
      <vt:lpstr>Axioms of probability</vt:lpstr>
      <vt:lpstr>Discrete Variables</vt:lpstr>
      <vt:lpstr>Multivariate Random Variables</vt:lpstr>
      <vt:lpstr>Joint Probability Distribution</vt:lpstr>
      <vt:lpstr>Marginal Probability Distribution</vt:lpstr>
      <vt:lpstr>Conditional Probability Distribution</vt:lpstr>
      <vt:lpstr>Bayes’ Theorem</vt:lpstr>
      <vt:lpstr>Independence</vt:lpstr>
      <vt:lpstr>Continuous Multivariate Distributions</vt:lpstr>
      <vt:lpstr>Expected Value</vt:lpstr>
      <vt:lpstr>Variance</vt:lpstr>
      <vt:lpstr>Covariance</vt:lpstr>
      <vt:lpstr>Correlation</vt:lpstr>
      <vt:lpstr>Covariance Matrix</vt:lpstr>
      <vt:lpstr>Probability Distributions</vt:lpstr>
      <vt:lpstr>Probability Distributions</vt:lpstr>
      <vt:lpstr>Probability Distributions</vt:lpstr>
      <vt:lpstr>Probability Distributions</vt:lpstr>
    </vt:vector>
  </TitlesOfParts>
  <Company>Sheridan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Vakanski Aleksandar</dc:creator>
  <cp:lastModifiedBy>Lenovo</cp:lastModifiedBy>
  <cp:revision>3224</cp:revision>
  <cp:lastPrinted>2016-01-16T17:38:40Z</cp:lastPrinted>
  <dcterms:created xsi:type="dcterms:W3CDTF">2014-06-16T13:46:25Z</dcterms:created>
  <dcterms:modified xsi:type="dcterms:W3CDTF">2023-05-02T16:42:17Z</dcterms:modified>
</cp:coreProperties>
</file>